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6"/>
  </p:notesMasterIdLst>
  <p:handoutMasterIdLst>
    <p:handoutMasterId r:id="rId27"/>
  </p:handoutMasterIdLst>
  <p:sldIdLst>
    <p:sldId id="256" r:id="rId2"/>
    <p:sldId id="262" r:id="rId3"/>
    <p:sldId id="541" r:id="rId4"/>
    <p:sldId id="525" r:id="rId5"/>
    <p:sldId id="526" r:id="rId6"/>
    <p:sldId id="535" r:id="rId7"/>
    <p:sldId id="531" r:id="rId8"/>
    <p:sldId id="539" r:id="rId9"/>
    <p:sldId id="536" r:id="rId10"/>
    <p:sldId id="533" r:id="rId11"/>
    <p:sldId id="547" r:id="rId12"/>
    <p:sldId id="548" r:id="rId13"/>
    <p:sldId id="540" r:id="rId14"/>
    <p:sldId id="532" r:id="rId15"/>
    <p:sldId id="527" r:id="rId16"/>
    <p:sldId id="529" r:id="rId17"/>
    <p:sldId id="528" r:id="rId18"/>
    <p:sldId id="538" r:id="rId19"/>
    <p:sldId id="530" r:id="rId20"/>
    <p:sldId id="542" r:id="rId21"/>
    <p:sldId id="545" r:id="rId22"/>
    <p:sldId id="546" r:id="rId23"/>
    <p:sldId id="543" r:id="rId24"/>
    <p:sldId id="544"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586" autoAdjust="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0CEE-3119-41C3-8689-23AE26FB2645}"/>
              </a:ext>
            </a:extLst>
          </p:cNvPr>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340779-6644-4165-979F-DAA01A860D6B}"/>
              </a:ext>
            </a:extLst>
          </p:cNvPr>
          <p:cNvSpPr>
            <a:spLocks noGrp="1"/>
          </p:cNvSpPr>
          <p:nvPr>
            <p:ph type="dt" sz="quarter" idx="1"/>
          </p:nvPr>
        </p:nvSpPr>
        <p:spPr>
          <a:xfrm>
            <a:off x="3970939" y="0"/>
            <a:ext cx="3037840" cy="466435"/>
          </a:xfrm>
          <a:prstGeom prst="rect">
            <a:avLst/>
          </a:prstGeom>
        </p:spPr>
        <p:txBody>
          <a:bodyPr vert="horz" lIns="92930" tIns="46465" rIns="92930" bIns="46465" rtlCol="0"/>
          <a:lstStyle>
            <a:lvl1pPr algn="r">
              <a:defRPr sz="1200"/>
            </a:lvl1pPr>
          </a:lstStyle>
          <a:p>
            <a:fld id="{0C8EC27F-C095-4D4F-8BFF-E9CE8A8A2171}" type="datetimeFigureOut">
              <a:rPr lang="en-US" smtClean="0"/>
              <a:t>10/22/2024</a:t>
            </a:fld>
            <a:endParaRPr lang="en-US" dirty="0"/>
          </a:p>
        </p:txBody>
      </p:sp>
      <p:sp>
        <p:nvSpPr>
          <p:cNvPr id="4" name="Footer Placeholder 3">
            <a:extLst>
              <a:ext uri="{FF2B5EF4-FFF2-40B4-BE49-F238E27FC236}">
                <a16:creationId xmlns:a16="http://schemas.microsoft.com/office/drawing/2014/main" id="{4E821526-D828-4968-A17A-AEC6463F64BB}"/>
              </a:ext>
            </a:extLst>
          </p:cNvPr>
          <p:cNvSpPr>
            <a:spLocks noGrp="1"/>
          </p:cNvSpPr>
          <p:nvPr>
            <p:ph type="ftr" sz="quarter" idx="2"/>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D324379-671A-472C-8AAA-1F6222875FEB}"/>
              </a:ext>
            </a:extLst>
          </p:cNvPr>
          <p:cNvSpPr>
            <a:spLocks noGrp="1"/>
          </p:cNvSpPr>
          <p:nvPr>
            <p:ph type="sldNum" sz="quarter" idx="3"/>
          </p:nvPr>
        </p:nvSpPr>
        <p:spPr>
          <a:xfrm>
            <a:off x="3970939" y="8829968"/>
            <a:ext cx="3037840" cy="466434"/>
          </a:xfrm>
          <a:prstGeom prst="rect">
            <a:avLst/>
          </a:prstGeom>
        </p:spPr>
        <p:txBody>
          <a:bodyPr vert="horz" lIns="92930" tIns="46465" rIns="92930" bIns="46465" rtlCol="0" anchor="b"/>
          <a:lstStyle>
            <a:lvl1pPr algn="r">
              <a:defRPr sz="1200"/>
            </a:lvl1pPr>
          </a:lstStyle>
          <a:p>
            <a:fld id="{D009044E-0308-4E52-B22A-36398FA7C829}" type="slidenum">
              <a:rPr lang="en-US" smtClean="0"/>
              <a:t>‹#›</a:t>
            </a:fld>
            <a:endParaRPr lang="en-US" dirty="0"/>
          </a:p>
        </p:txBody>
      </p:sp>
    </p:spTree>
    <p:extLst>
      <p:ext uri="{BB962C8B-B14F-4D97-AF65-F5344CB8AC3E}">
        <p14:creationId xmlns:p14="http://schemas.microsoft.com/office/powerpoint/2010/main" val="74238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60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1654" y="1"/>
            <a:ext cx="3037146" cy="466088"/>
          </a:xfrm>
          <a:prstGeom prst="rect">
            <a:avLst/>
          </a:prstGeom>
        </p:spPr>
        <p:txBody>
          <a:bodyPr vert="horz" lIns="91440" tIns="45720" rIns="91440" bIns="45720" rtlCol="0"/>
          <a:lstStyle>
            <a:lvl1pPr algn="r">
              <a:defRPr sz="1200"/>
            </a:lvl1pPr>
          </a:lstStyle>
          <a:p>
            <a:fld id="{63823416-12DA-42A6-9FAE-F77565AC871F}" type="datetimeFigureOut">
              <a:rPr lang="en-US" smtClean="0"/>
              <a:t>10/22/2024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880" y="4473813"/>
            <a:ext cx="5608640" cy="36605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2"/>
            <a:ext cx="3037146" cy="4660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654" y="8830312"/>
            <a:ext cx="3037146" cy="466088"/>
          </a:xfrm>
          <a:prstGeom prst="rect">
            <a:avLst/>
          </a:prstGeom>
        </p:spPr>
        <p:txBody>
          <a:bodyPr vert="horz" lIns="91440" tIns="45720" rIns="91440" bIns="45720" rtlCol="0" anchor="b"/>
          <a:lstStyle>
            <a:lvl1pPr algn="r">
              <a:defRPr sz="1200"/>
            </a:lvl1pPr>
          </a:lstStyle>
          <a:p>
            <a:fld id="{578130EB-7B2A-4257-AD09-551FF36E811B}" type="slidenum">
              <a:rPr lang="en-US" smtClean="0"/>
              <a:t>‹#›</a:t>
            </a:fld>
            <a:endParaRPr lang="en-US" dirty="0"/>
          </a:p>
        </p:txBody>
      </p:sp>
    </p:spTree>
    <p:extLst>
      <p:ext uri="{BB962C8B-B14F-4D97-AF65-F5344CB8AC3E}">
        <p14:creationId xmlns:p14="http://schemas.microsoft.com/office/powerpoint/2010/main" val="282450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1</a:t>
            </a:fld>
            <a:endParaRPr lang="en-US" dirty="0"/>
          </a:p>
        </p:txBody>
      </p:sp>
    </p:spTree>
    <p:extLst>
      <p:ext uri="{BB962C8B-B14F-4D97-AF65-F5344CB8AC3E}">
        <p14:creationId xmlns:p14="http://schemas.microsoft.com/office/powerpoint/2010/main" val="352059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2FF1-C3B5-B0B7-519A-E7F428289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19267-6DB1-BA58-F9E5-71918CE88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E9D3-15EB-8922-6949-3EB8F3C94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426D2-662D-0667-AC3D-AEB3571AE9EE}"/>
              </a:ext>
            </a:extLst>
          </p:cNvPr>
          <p:cNvSpPr>
            <a:spLocks noGrp="1"/>
          </p:cNvSpPr>
          <p:nvPr>
            <p:ph type="sldNum" sz="quarter" idx="5"/>
          </p:nvPr>
        </p:nvSpPr>
        <p:spPr/>
        <p:txBody>
          <a:bodyPr/>
          <a:lstStyle/>
          <a:p>
            <a:fld id="{578130EB-7B2A-4257-AD09-551FF36E811B}" type="slidenum">
              <a:rPr lang="en-US" smtClean="0"/>
              <a:t>12</a:t>
            </a:fld>
            <a:endParaRPr lang="en-US" dirty="0"/>
          </a:p>
        </p:txBody>
      </p:sp>
    </p:spTree>
    <p:extLst>
      <p:ext uri="{BB962C8B-B14F-4D97-AF65-F5344CB8AC3E}">
        <p14:creationId xmlns:p14="http://schemas.microsoft.com/office/powerpoint/2010/main" val="236642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13</a:t>
            </a:fld>
            <a:endParaRPr lang="en-US" dirty="0"/>
          </a:p>
        </p:txBody>
      </p:sp>
    </p:spTree>
    <p:extLst>
      <p:ext uri="{BB962C8B-B14F-4D97-AF65-F5344CB8AC3E}">
        <p14:creationId xmlns:p14="http://schemas.microsoft.com/office/powerpoint/2010/main" val="110424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“ownership interest” is not limited to traditional equity (stock, membership interests, profits interests), but also applies broadly to any instruments (including debt) that are convertible into equity, as well as options, warrants, futures, puts, calls and other rights to buy or sell equity.  Also applies to both non-voting as well as voting interests.</a:t>
            </a:r>
          </a:p>
          <a:p>
            <a:endParaRPr lang="en-US" dirty="0"/>
          </a:p>
          <a:p>
            <a:r>
              <a:rPr lang="en-US" dirty="0"/>
              <a:t>“Substantial Control” may exist, regardless of ownership interests, if the person:</a:t>
            </a:r>
          </a:p>
          <a:p>
            <a:pPr marL="171450" indent="-171450">
              <a:buFontTx/>
              <a:buChar char="-"/>
            </a:pPr>
            <a:r>
              <a:rPr lang="en-US" dirty="0"/>
              <a:t>Serves as a senior officer of the Reporting Company (President, CEO, COO, etc.);</a:t>
            </a:r>
          </a:p>
          <a:p>
            <a:pPr marL="171450" indent="-171450">
              <a:buFontTx/>
              <a:buChar char="-"/>
            </a:pPr>
            <a:r>
              <a:rPr lang="en-US" dirty="0"/>
              <a:t>Has authority over the appointment or removal of any senior officer or a majority of the board of directors (or similar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Directs, determines, or has substantial influence over important decisions made by the Reporting Company;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 “any other form of substantial control” over the Reporting Company – an undefined “catch-all” criteria</a:t>
            </a:r>
          </a:p>
          <a:p>
            <a:endParaRPr lang="en-US" dirty="0"/>
          </a:p>
          <a:p>
            <a:r>
              <a:rPr lang="en-US" dirty="0"/>
              <a:t>“Beneficial Owners” does not include:</a:t>
            </a:r>
          </a:p>
          <a:p>
            <a:pPr marL="171450" indent="-171450">
              <a:buFontTx/>
              <a:buChar char="-"/>
            </a:pPr>
            <a:r>
              <a:rPr lang="en-US" dirty="0"/>
              <a:t>A minor child, defined in the State in which the entity is formed, if the info of the parent or guardian of the minor is reported in accordance with reporting requirements;</a:t>
            </a:r>
          </a:p>
          <a:p>
            <a:pPr marL="171450" indent="-171450">
              <a:buFontTx/>
              <a:buChar char="-"/>
            </a:pPr>
            <a:r>
              <a:rPr lang="en-US" dirty="0"/>
              <a:t>An individual acting as a nominee, intermediary, custodian, or agent on behalf of another individual;</a:t>
            </a:r>
          </a:p>
          <a:p>
            <a:pPr marL="171450" indent="-171450">
              <a:buFontTx/>
              <a:buChar char="-"/>
            </a:pPr>
            <a:r>
              <a:rPr lang="en-US" dirty="0"/>
              <a:t>An individual acting solely as an employee of a corp., LLC, or other similar entity and whose control over or economic benefits from such entity is derived solely from the employment status of the person;</a:t>
            </a:r>
          </a:p>
          <a:p>
            <a:pPr marL="171450" indent="-171450">
              <a:buFontTx/>
              <a:buChar char="-"/>
            </a:pPr>
            <a:r>
              <a:rPr lang="en-US" dirty="0"/>
              <a:t>An individual whose only interest in a corp., LLC, or other similar entity is through a right of inheritance; or</a:t>
            </a:r>
          </a:p>
          <a:p>
            <a:pPr marL="171450" indent="-171450">
              <a:buFontTx/>
              <a:buChar char="-"/>
            </a:pPr>
            <a:r>
              <a:rPr lang="en-US" dirty="0"/>
              <a:t>A creditor of a corp., LLC, or other similar entity, unless the creditor meets the reporting requirements</a:t>
            </a:r>
          </a:p>
        </p:txBody>
      </p:sp>
      <p:sp>
        <p:nvSpPr>
          <p:cNvPr id="4" name="Slide Number Placeholder 3"/>
          <p:cNvSpPr>
            <a:spLocks noGrp="1"/>
          </p:cNvSpPr>
          <p:nvPr>
            <p:ph type="sldNum" sz="quarter" idx="5"/>
          </p:nvPr>
        </p:nvSpPr>
        <p:spPr/>
        <p:txBody>
          <a:bodyPr/>
          <a:lstStyle/>
          <a:p>
            <a:fld id="{578130EB-7B2A-4257-AD09-551FF36E811B}" type="slidenum">
              <a:rPr lang="en-US" smtClean="0"/>
              <a:t>14</a:t>
            </a:fld>
            <a:endParaRPr lang="en-US" dirty="0"/>
          </a:p>
        </p:txBody>
      </p:sp>
    </p:spTree>
    <p:extLst>
      <p:ext uri="{BB962C8B-B14F-4D97-AF65-F5344CB8AC3E}">
        <p14:creationId xmlns:p14="http://schemas.microsoft.com/office/powerpoint/2010/main" val="417700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Acceptable Identification means:</a:t>
            </a:r>
          </a:p>
          <a:p>
            <a:pPr marL="171450" indent="-171450">
              <a:buFontTx/>
              <a:buChar char="-"/>
            </a:pPr>
            <a:r>
              <a:rPr lang="en-US" dirty="0"/>
              <a:t>(A) a nonexpired passport issued by the United States;</a:t>
            </a:r>
          </a:p>
          <a:p>
            <a:pPr marL="171450" indent="-171450">
              <a:buFontTx/>
              <a:buChar char="-"/>
            </a:pPr>
            <a:r>
              <a:rPr lang="en-US" dirty="0"/>
              <a:t>(B) a nonexpired identification document issued by a State, local government, or Indian Tribe to the individual acting for the purpose of identification of that individual;</a:t>
            </a:r>
          </a:p>
          <a:p>
            <a:pPr marL="171450" indent="-171450">
              <a:buFontTx/>
              <a:buChar char="-"/>
            </a:pPr>
            <a:r>
              <a:rPr lang="en-US" dirty="0"/>
              <a:t>(C) a nonexpired driver’s license issued by a State; or</a:t>
            </a:r>
          </a:p>
          <a:p>
            <a:pPr marL="171450" indent="-171450">
              <a:buFontTx/>
              <a:buChar char="-"/>
            </a:pPr>
            <a:r>
              <a:rPr lang="en-US" dirty="0"/>
              <a:t>(D) if the individual does not have a document described in subparagraph (A), (B), or (C), a nonexpired passport issued by a foreign government</a:t>
            </a:r>
          </a:p>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15</a:t>
            </a:fld>
            <a:endParaRPr lang="en-US" dirty="0"/>
          </a:p>
        </p:txBody>
      </p:sp>
    </p:spTree>
    <p:extLst>
      <p:ext uri="{BB962C8B-B14F-4D97-AF65-F5344CB8AC3E}">
        <p14:creationId xmlns:p14="http://schemas.microsoft.com/office/powerpoint/2010/main" val="2553895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See </a:t>
            </a:r>
            <a:r>
              <a:rPr lang="en-US" i="0" u="none" dirty="0"/>
              <a:t>Sec. 6403. Beneficial Ownership Information Reporting Requirements</a:t>
            </a:r>
            <a:endParaRPr lang="en-US" i="1" u="none" dirty="0"/>
          </a:p>
        </p:txBody>
      </p:sp>
      <p:sp>
        <p:nvSpPr>
          <p:cNvPr id="4" name="Slide Number Placeholder 3"/>
          <p:cNvSpPr>
            <a:spLocks noGrp="1"/>
          </p:cNvSpPr>
          <p:nvPr>
            <p:ph type="sldNum" sz="quarter" idx="5"/>
          </p:nvPr>
        </p:nvSpPr>
        <p:spPr/>
        <p:txBody>
          <a:bodyPr/>
          <a:lstStyle/>
          <a:p>
            <a:fld id="{578130EB-7B2A-4257-AD09-551FF36E811B}" type="slidenum">
              <a:rPr lang="en-US" smtClean="0"/>
              <a:t>16</a:t>
            </a:fld>
            <a:endParaRPr lang="en-US" dirty="0"/>
          </a:p>
        </p:txBody>
      </p:sp>
    </p:spTree>
    <p:extLst>
      <p:ext uri="{BB962C8B-B14F-4D97-AF65-F5344CB8AC3E}">
        <p14:creationId xmlns:p14="http://schemas.microsoft.com/office/powerpoint/2010/main" val="238947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17</a:t>
            </a:fld>
            <a:endParaRPr lang="en-US" dirty="0"/>
          </a:p>
        </p:txBody>
      </p:sp>
    </p:spTree>
    <p:extLst>
      <p:ext uri="{BB962C8B-B14F-4D97-AF65-F5344CB8AC3E}">
        <p14:creationId xmlns:p14="http://schemas.microsoft.com/office/powerpoint/2010/main" val="402978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Safe Harbor – a person shall not be subject to civil or criminal penalty if the person –</a:t>
            </a:r>
          </a:p>
          <a:p>
            <a:pPr marL="628650" lvl="1" indent="-171450">
              <a:buFontTx/>
              <a:buChar char="-"/>
            </a:pPr>
            <a:r>
              <a:rPr lang="en-US" dirty="0"/>
              <a:t>Has reason to believe that any report submitted by the person contains inaccurate information; and</a:t>
            </a:r>
          </a:p>
          <a:p>
            <a:pPr marL="628650" lvl="1" indent="-171450">
              <a:buFontTx/>
              <a:buChar char="-"/>
            </a:pPr>
            <a:r>
              <a:rPr lang="en-US" dirty="0"/>
              <a:t>In accordance with regulations issued by the Secretary, voluntarily and promptly, and in no case later than 90 days after the date on which the person submitted the report, submits a report containing corrected information.</a:t>
            </a:r>
          </a:p>
          <a:p>
            <a:pPr marL="171450" lvl="0" indent="-171450">
              <a:buFontTx/>
              <a:buChar char="-"/>
            </a:pPr>
            <a:r>
              <a:rPr lang="en-US" dirty="0"/>
              <a:t>Exceptions – a person shall not be exempt from penalty under clause (i) if, at the time the person submits the report required by subsection (b), the person – </a:t>
            </a:r>
          </a:p>
          <a:p>
            <a:pPr marL="628650" lvl="1" indent="-171450">
              <a:buFontTx/>
              <a:buChar char="-"/>
            </a:pPr>
            <a:r>
              <a:rPr lang="en-US" dirty="0"/>
              <a:t>Acts for the purpose of evading the reporting requirements; and</a:t>
            </a:r>
          </a:p>
          <a:p>
            <a:pPr marL="628650" lvl="1" indent="-171450">
              <a:buFontTx/>
              <a:buChar char="-"/>
            </a:pPr>
            <a:r>
              <a:rPr lang="en-US" dirty="0"/>
              <a:t>Has actual knowledge that any information contained in the report is inaccurate.</a:t>
            </a:r>
          </a:p>
          <a:p>
            <a:pPr marL="171450" lvl="0" indent="-171450">
              <a:buFontTx/>
              <a:buChar char="-"/>
            </a:pPr>
            <a:r>
              <a:rPr lang="en-US" dirty="0"/>
              <a:t>* FinCEN shall provide assistance to any person seeking to submit a corrected report.</a:t>
            </a:r>
            <a:endParaRPr lang="en-US" i="1" u="none" dirty="0"/>
          </a:p>
        </p:txBody>
      </p:sp>
      <p:sp>
        <p:nvSpPr>
          <p:cNvPr id="4" name="Slide Number Placeholder 3"/>
          <p:cNvSpPr>
            <a:spLocks noGrp="1"/>
          </p:cNvSpPr>
          <p:nvPr>
            <p:ph type="sldNum" sz="quarter" idx="5"/>
          </p:nvPr>
        </p:nvSpPr>
        <p:spPr/>
        <p:txBody>
          <a:bodyPr/>
          <a:lstStyle/>
          <a:p>
            <a:fld id="{578130EB-7B2A-4257-AD09-551FF36E811B}" type="slidenum">
              <a:rPr lang="en-US" smtClean="0"/>
              <a:t>18</a:t>
            </a:fld>
            <a:endParaRPr lang="en-US" dirty="0"/>
          </a:p>
        </p:txBody>
      </p:sp>
    </p:spTree>
    <p:extLst>
      <p:ext uri="{BB962C8B-B14F-4D97-AF65-F5344CB8AC3E}">
        <p14:creationId xmlns:p14="http://schemas.microsoft.com/office/powerpoint/2010/main" val="155656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Safe Harbor – a person shall not be subject to civil or criminal penalty if the person –</a:t>
            </a:r>
          </a:p>
          <a:p>
            <a:pPr marL="628650" lvl="1" indent="-171450">
              <a:buFontTx/>
              <a:buChar char="-"/>
            </a:pPr>
            <a:r>
              <a:rPr lang="en-US" dirty="0"/>
              <a:t>Has reason to believe that any report submitted by the person contains inaccurate information; and</a:t>
            </a:r>
          </a:p>
          <a:p>
            <a:pPr marL="628650" lvl="1" indent="-171450">
              <a:buFontTx/>
              <a:buChar char="-"/>
            </a:pPr>
            <a:r>
              <a:rPr lang="en-US" dirty="0"/>
              <a:t>In accordance with regulations issued by the Secretary, voluntarily and promptly, and in no case later than 90 days after the date on which the person submitted the report, submits a report containing corrected information.</a:t>
            </a:r>
          </a:p>
          <a:p>
            <a:pPr marL="171450" lvl="0" indent="-171450">
              <a:buFontTx/>
              <a:buChar char="-"/>
            </a:pPr>
            <a:r>
              <a:rPr lang="en-US" dirty="0"/>
              <a:t>Exceptions – a person shall not be exempt from penalty under clause (i) if, at the time the person submits the report required by subsection (b), the person – </a:t>
            </a:r>
          </a:p>
          <a:p>
            <a:pPr marL="628650" lvl="1" indent="-171450">
              <a:buFontTx/>
              <a:buChar char="-"/>
            </a:pPr>
            <a:r>
              <a:rPr lang="en-US" dirty="0"/>
              <a:t>Acts for the purpose of evading the reporting requirements; and</a:t>
            </a:r>
          </a:p>
          <a:p>
            <a:pPr marL="628650" lvl="1" indent="-171450">
              <a:buFontTx/>
              <a:buChar char="-"/>
            </a:pPr>
            <a:r>
              <a:rPr lang="en-US" dirty="0"/>
              <a:t>Has actual knowledge that any information contained in the report is inaccurate.</a:t>
            </a:r>
          </a:p>
          <a:p>
            <a:pPr marL="171450" lvl="0" indent="-171450">
              <a:buFontTx/>
              <a:buChar char="-"/>
            </a:pPr>
            <a:r>
              <a:rPr lang="en-US" dirty="0"/>
              <a:t>* FinCEN shall provide assistance to any person seeking to submit a corrected report.</a:t>
            </a:r>
            <a:endParaRPr lang="en-US" i="1" u="none" dirty="0"/>
          </a:p>
        </p:txBody>
      </p:sp>
      <p:sp>
        <p:nvSpPr>
          <p:cNvPr id="4" name="Slide Number Placeholder 3"/>
          <p:cNvSpPr>
            <a:spLocks noGrp="1"/>
          </p:cNvSpPr>
          <p:nvPr>
            <p:ph type="sldNum" sz="quarter" idx="5"/>
          </p:nvPr>
        </p:nvSpPr>
        <p:spPr/>
        <p:txBody>
          <a:bodyPr/>
          <a:lstStyle/>
          <a:p>
            <a:fld id="{578130EB-7B2A-4257-AD09-551FF36E811B}" type="slidenum">
              <a:rPr lang="en-US" smtClean="0"/>
              <a:t>19</a:t>
            </a:fld>
            <a:endParaRPr lang="en-US" dirty="0"/>
          </a:p>
        </p:txBody>
      </p:sp>
    </p:spTree>
    <p:extLst>
      <p:ext uri="{BB962C8B-B14F-4D97-AF65-F5344CB8AC3E}">
        <p14:creationId xmlns:p14="http://schemas.microsoft.com/office/powerpoint/2010/main" val="296481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effectLst/>
                <a:latin typeface="times new roman" panose="02020603050405020304" pitchFamily="18" charset="0"/>
              </a:rPr>
              <a:t>See - </a:t>
            </a:r>
            <a:r>
              <a:rPr lang="en-US" b="0" i="0" dirty="0">
                <a:solidFill>
                  <a:srgbClr val="000000"/>
                </a:solidFill>
                <a:effectLst/>
                <a:latin typeface="times new roman" panose="02020603050405020304" pitchFamily="18" charset="0"/>
              </a:rPr>
              <a:t>William M. (Mac) Thornberry National Defense Authorization Act for Fiscal Year 2021 (Cite - 116 P.L. 283, 2021 Enacted H.R. 6395, 116 Enacted H.R. 6395, 134 Stat. 3388, Title LXIV) (Link - https://plus.lexis.com/api/permalink/b1315eed-4182-4fd9-9be7-d9bb3c38e599/?context=1530671)</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Disclosure – BOI reported for the Corporate Transparency Act may not be disclosed by – </a:t>
            </a:r>
          </a:p>
          <a:p>
            <a:pPr marL="171450" indent="-171450">
              <a:buFontTx/>
              <a:buChar char="-"/>
            </a:pPr>
            <a:r>
              <a:rPr lang="en-US" b="0" i="0" dirty="0">
                <a:solidFill>
                  <a:srgbClr val="000000"/>
                </a:solidFill>
                <a:effectLst/>
                <a:latin typeface="times new roman" panose="02020603050405020304" pitchFamily="18" charset="0"/>
              </a:rPr>
              <a:t>An officer or employee of the United States</a:t>
            </a:r>
          </a:p>
          <a:p>
            <a:pPr marL="171450" indent="-171450">
              <a:buFontTx/>
              <a:buChar char="-"/>
            </a:pPr>
            <a:r>
              <a:rPr lang="en-US" b="0" i="0" dirty="0">
                <a:solidFill>
                  <a:srgbClr val="000000"/>
                </a:solidFill>
                <a:effectLst/>
                <a:latin typeface="times new roman" panose="02020603050405020304" pitchFamily="18" charset="0"/>
              </a:rPr>
              <a:t>An officer or employee of any State, local, or Tribal agency; or</a:t>
            </a:r>
          </a:p>
          <a:p>
            <a:pPr marL="171450" indent="-171450">
              <a:buFontTx/>
              <a:buChar char="-"/>
            </a:pPr>
            <a:r>
              <a:rPr lang="en-US" b="0" i="0" dirty="0">
                <a:solidFill>
                  <a:srgbClr val="000000"/>
                </a:solidFill>
                <a:effectLst/>
                <a:latin typeface="times new roman" panose="02020603050405020304" pitchFamily="18" charset="0"/>
              </a:rPr>
              <a:t>An officer or employee of any financial institution or regulatory agency receiving information</a:t>
            </a:r>
          </a:p>
          <a:p>
            <a:pPr marL="171450" indent="-171450">
              <a:buFontTx/>
              <a:buChar char="-"/>
            </a:pPr>
            <a:endParaRPr lang="en-US" b="0" i="0" dirty="0">
              <a:solidFill>
                <a:srgbClr val="000000"/>
              </a:solidFill>
              <a:effectLst/>
              <a:latin typeface="times new roman" panose="02020603050405020304" pitchFamily="18" charset="0"/>
            </a:endParaRPr>
          </a:p>
          <a:p>
            <a:pPr marL="0" indent="0">
              <a:buFontTx/>
              <a:buNone/>
            </a:pPr>
            <a:r>
              <a:rPr lang="en-US" b="0" i="0" dirty="0">
                <a:solidFill>
                  <a:srgbClr val="000000"/>
                </a:solidFill>
                <a:effectLst/>
                <a:latin typeface="times new roman" panose="02020603050405020304" pitchFamily="18" charset="0"/>
              </a:rPr>
              <a:t>FinCEN may disclose beneficial information reported pursuant to this section only upon receipt of – </a:t>
            </a:r>
          </a:p>
          <a:p>
            <a:pPr marL="171450" indent="-171450">
              <a:buFontTx/>
              <a:buChar char="-"/>
            </a:pPr>
            <a:r>
              <a:rPr lang="en-US" b="0" i="0" dirty="0">
                <a:solidFill>
                  <a:srgbClr val="000000"/>
                </a:solidFill>
                <a:effectLst/>
                <a:latin typeface="times new roman" panose="02020603050405020304" pitchFamily="18" charset="0"/>
              </a:rPr>
              <a:t>A request through appropriate protocols –</a:t>
            </a:r>
          </a:p>
          <a:p>
            <a:pPr marL="628650" lvl="1" indent="-171450">
              <a:buFontTx/>
              <a:buChar char="-"/>
            </a:pPr>
            <a:r>
              <a:rPr lang="en-US" b="0" i="0" dirty="0">
                <a:solidFill>
                  <a:srgbClr val="000000"/>
                </a:solidFill>
                <a:effectLst/>
                <a:latin typeface="times new roman" panose="02020603050405020304" pitchFamily="18" charset="0"/>
              </a:rPr>
              <a:t>From a Federal Agency engaged in national security, intelligence, or law enforcement activity, for use in furtherance of such activity; or</a:t>
            </a:r>
          </a:p>
          <a:p>
            <a:pPr marL="628650" lvl="1" indent="-171450">
              <a:buFontTx/>
              <a:buChar char="-"/>
            </a:pPr>
            <a:r>
              <a:rPr lang="en-US" b="0" i="0" dirty="0">
                <a:solidFill>
                  <a:srgbClr val="000000"/>
                </a:solidFill>
                <a:effectLst/>
                <a:latin typeface="times new roman" panose="02020603050405020304" pitchFamily="18" charset="0"/>
              </a:rPr>
              <a:t>From a State, local, or Tribal law enforcement agency, if a court or competent jurisdiction, including any officer of such a court, has authorized the law enforcement agency to seek the information in a criminal or civil investigation;</a:t>
            </a:r>
          </a:p>
          <a:p>
            <a:pPr marL="171450" lvl="0" indent="-171450">
              <a:buFontTx/>
              <a:buChar char="-"/>
            </a:pPr>
            <a:r>
              <a:rPr lang="en-US" b="0" i="0" dirty="0">
                <a:solidFill>
                  <a:srgbClr val="000000"/>
                </a:solidFill>
                <a:effectLst/>
                <a:latin typeface="times new roman" panose="02020603050405020304" pitchFamily="18" charset="0"/>
              </a:rPr>
              <a:t>A request from a Federal agency on behalf of a law enforcement agency, prosecutor, or judge of another country, including a foreign central authority or competent authority (or like designation), under an international treaty, agreement, convention, or official request made by law enforcement, judicial, or prosecutorial authorities in trusted foreign countries when no treaty, agreement, or convention is available</a:t>
            </a:r>
          </a:p>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2</a:t>
            </a:fld>
            <a:endParaRPr lang="en-US" dirty="0"/>
          </a:p>
        </p:txBody>
      </p:sp>
    </p:spTree>
    <p:extLst>
      <p:ext uri="{BB962C8B-B14F-4D97-AF65-F5344CB8AC3E}">
        <p14:creationId xmlns:p14="http://schemas.microsoft.com/office/powerpoint/2010/main" val="8895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“ownership interest” is not limited to traditional equity (stock, membership interests, profits interests), but also applies broadly to any instruments (including debt) that are convertible into equity, as well as options, warrants, futures, puts, calls and other rights to buy or sell equity.  Also applies to both non-voting as well as voting interests.</a:t>
            </a:r>
          </a:p>
          <a:p>
            <a:endParaRPr lang="en-US" dirty="0"/>
          </a:p>
          <a:p>
            <a:r>
              <a:rPr lang="en-US" dirty="0"/>
              <a:t>“Substantial Control” may exist, regardless of ownership interests, if the person:</a:t>
            </a:r>
          </a:p>
          <a:p>
            <a:pPr marL="171450" indent="-171450">
              <a:buFontTx/>
              <a:buChar char="-"/>
            </a:pPr>
            <a:r>
              <a:rPr lang="en-US" dirty="0"/>
              <a:t>Serves as a senior officer of the Reporting Company (President, CEO, COO, etc.);</a:t>
            </a:r>
          </a:p>
          <a:p>
            <a:pPr marL="171450" indent="-171450">
              <a:buFontTx/>
              <a:buChar char="-"/>
            </a:pPr>
            <a:r>
              <a:rPr lang="en-US" dirty="0"/>
              <a:t>Has authority over the appointment or removal of any senior officer or a majority of the board of directors (or similar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Directs, determines, or has substantial influence over important decisions made by the Reporting Company;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 “any other form of substantial control” over the Reporting Company – an undefined “catch-all” criteria</a:t>
            </a:r>
          </a:p>
          <a:p>
            <a:endParaRPr lang="en-US" dirty="0"/>
          </a:p>
          <a:p>
            <a:r>
              <a:rPr lang="en-US" dirty="0"/>
              <a:t>“Beneficial Owners” does not include:</a:t>
            </a:r>
          </a:p>
          <a:p>
            <a:pPr marL="171450" indent="-171450">
              <a:buFontTx/>
              <a:buChar char="-"/>
            </a:pPr>
            <a:r>
              <a:rPr lang="en-US" dirty="0"/>
              <a:t>A minor child, defined in the State in which the entity is formed, if the info of the parent or guardian of the minor is reported in accordance with reporting requirements;</a:t>
            </a:r>
          </a:p>
          <a:p>
            <a:pPr marL="171450" indent="-171450">
              <a:buFontTx/>
              <a:buChar char="-"/>
            </a:pPr>
            <a:r>
              <a:rPr lang="en-US" dirty="0"/>
              <a:t>An individual acting as a nominee, intermediary, custodian, or agent on behalf of another individual;</a:t>
            </a:r>
          </a:p>
          <a:p>
            <a:pPr marL="171450" indent="-171450">
              <a:buFontTx/>
              <a:buChar char="-"/>
            </a:pPr>
            <a:r>
              <a:rPr lang="en-US" dirty="0"/>
              <a:t>An individual acting solely as an employee of a corp., LLC, or other similar entity and whose control over or economic benefits from such entity is derived solely from the employment status of the person;</a:t>
            </a:r>
          </a:p>
          <a:p>
            <a:pPr marL="171450" indent="-171450">
              <a:buFontTx/>
              <a:buChar char="-"/>
            </a:pPr>
            <a:r>
              <a:rPr lang="en-US" dirty="0"/>
              <a:t>An individual whose only interest in a corp., LLC, or other similar entity is through a right of inheritance; or</a:t>
            </a:r>
          </a:p>
          <a:p>
            <a:pPr marL="171450" indent="-171450">
              <a:buFontTx/>
              <a:buChar char="-"/>
            </a:pPr>
            <a:r>
              <a:rPr lang="en-US" dirty="0"/>
              <a:t>A creditor of a corp., LLC, or other similar entity, unless the creditor meets the reporting requirements</a:t>
            </a:r>
          </a:p>
        </p:txBody>
      </p:sp>
      <p:sp>
        <p:nvSpPr>
          <p:cNvPr id="4" name="Slide Number Placeholder 3"/>
          <p:cNvSpPr>
            <a:spLocks noGrp="1"/>
          </p:cNvSpPr>
          <p:nvPr>
            <p:ph type="sldNum" sz="quarter" idx="5"/>
          </p:nvPr>
        </p:nvSpPr>
        <p:spPr/>
        <p:txBody>
          <a:bodyPr/>
          <a:lstStyle/>
          <a:p>
            <a:fld id="{578130EB-7B2A-4257-AD09-551FF36E811B}" type="slidenum">
              <a:rPr lang="en-US" smtClean="0"/>
              <a:t>4</a:t>
            </a:fld>
            <a:endParaRPr lang="en-US" dirty="0"/>
          </a:p>
        </p:txBody>
      </p:sp>
    </p:spTree>
    <p:extLst>
      <p:ext uri="{BB962C8B-B14F-4D97-AF65-F5344CB8AC3E}">
        <p14:creationId xmlns:p14="http://schemas.microsoft.com/office/powerpoint/2010/main" val="417791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Company” does </a:t>
            </a:r>
            <a:r>
              <a:rPr lang="en-US" u="sng" dirty="0"/>
              <a:t>not</a:t>
            </a:r>
            <a:r>
              <a:rPr lang="en-US" dirty="0"/>
              <a:t> include:</a:t>
            </a:r>
          </a:p>
          <a:p>
            <a:endParaRPr lang="en-US" dirty="0"/>
          </a:p>
          <a:p>
            <a:pPr marL="171450" indent="-171450">
              <a:buFontTx/>
              <a:buChar char="-"/>
            </a:pPr>
            <a:r>
              <a:rPr lang="en-US" dirty="0"/>
              <a:t>An issuer-  </a:t>
            </a:r>
          </a:p>
          <a:p>
            <a:pPr marL="628650" lvl="1" indent="-171450">
              <a:buFontTx/>
              <a:buChar char="-"/>
            </a:pPr>
            <a:r>
              <a:rPr lang="en-US" dirty="0"/>
              <a:t>of a class of securities registered under section 12 of the Securities Exchange Act; or</a:t>
            </a:r>
          </a:p>
          <a:p>
            <a:pPr marL="628650" lvl="1" indent="-171450">
              <a:buFontTx/>
              <a:buChar char="-"/>
            </a:pPr>
            <a:r>
              <a:rPr lang="en-US" dirty="0"/>
              <a:t>that is required to file supplementary periodic information under section 15 of the Securities Exchange Act;</a:t>
            </a:r>
          </a:p>
          <a:p>
            <a:pPr marL="171450" lvl="0" indent="-171450">
              <a:buFontTx/>
              <a:buChar char="-"/>
            </a:pPr>
            <a:r>
              <a:rPr lang="en-US" dirty="0"/>
              <a:t>An entity-</a:t>
            </a:r>
          </a:p>
          <a:p>
            <a:pPr marL="628650" lvl="1" indent="-171450">
              <a:buFontTx/>
              <a:buChar char="-"/>
            </a:pPr>
            <a:r>
              <a:rPr lang="en-US" dirty="0"/>
              <a:t>established under the laws of the United States, an Indian Tribe, a State, or a political subdivision of a State, or under an interstate compact between 2 or more States; and</a:t>
            </a:r>
          </a:p>
          <a:p>
            <a:pPr marL="628650" lvl="1" indent="-171450">
              <a:buFontTx/>
              <a:buChar char="-"/>
            </a:pPr>
            <a:r>
              <a:rPr lang="en-US" dirty="0"/>
              <a:t>that exercises governmental authority on behalf of the United States or any such Indian Tribe, State, or political subdivision;</a:t>
            </a:r>
          </a:p>
          <a:p>
            <a:pPr marL="628650" lvl="1" indent="-171450">
              <a:buFontTx/>
              <a:buChar char="-"/>
            </a:pPr>
            <a:endParaRPr lang="en-US" dirty="0"/>
          </a:p>
          <a:p>
            <a:pPr marL="171450" lvl="0" indent="-171450">
              <a:buFontTx/>
              <a:buChar char="-"/>
            </a:pPr>
            <a:r>
              <a:rPr lang="en-US" dirty="0"/>
              <a:t>A bank (as defined in Federal Deposit Insurance Act, Investment Company Act of 1940, or Advisers Act of 1940);</a:t>
            </a:r>
          </a:p>
          <a:p>
            <a:pPr marL="171450" lvl="0" indent="-171450">
              <a:buFontTx/>
              <a:buChar char="-"/>
            </a:pPr>
            <a:r>
              <a:rPr lang="en-US" dirty="0"/>
              <a:t>A Federal or State credit union (as defined in the Federal Credit Union Act;</a:t>
            </a:r>
          </a:p>
          <a:p>
            <a:pPr marL="171450" lvl="0" indent="-171450">
              <a:buFontTx/>
              <a:buChar char="-"/>
            </a:pPr>
            <a:r>
              <a:rPr lang="en-US" dirty="0"/>
              <a:t>A bank holding company (as defined in the Bank Holding Company Act of 1956);</a:t>
            </a:r>
          </a:p>
          <a:p>
            <a:pPr marL="171450" lvl="0" indent="-171450">
              <a:buFontTx/>
              <a:buChar char="-"/>
            </a:pPr>
            <a:r>
              <a:rPr lang="en-US" dirty="0"/>
              <a:t>A money transmitting business registered with the Secretary of the Treasury (under 5330);</a:t>
            </a:r>
          </a:p>
          <a:p>
            <a:pPr marL="171450" lvl="0" indent="-171450">
              <a:buFontTx/>
              <a:buChar char="-"/>
            </a:pPr>
            <a:r>
              <a:rPr lang="en-US" dirty="0"/>
              <a:t>A broker or dealer (as defined in section 3 of the Securities Exchange Act of 1934 and registered under section 15 of that Act);</a:t>
            </a:r>
          </a:p>
          <a:p>
            <a:pPr marL="171450" lvl="0" indent="-171450">
              <a:buFontTx/>
              <a:buChar char="-"/>
            </a:pPr>
            <a:r>
              <a:rPr lang="en-US" dirty="0"/>
              <a:t>An exchange or clearing agency (as those terms are defined in section 3 of the Securities Exchange Act and registered under section 6 or 17A);</a:t>
            </a:r>
          </a:p>
          <a:p>
            <a:pPr marL="171450" lvl="0" indent="-171450">
              <a:buFontTx/>
              <a:buChar char="-"/>
            </a:pPr>
            <a:r>
              <a:rPr lang="en-US" dirty="0"/>
              <a:t>Any other entity non described previously that is registered with the Securities and Exchange Commission;</a:t>
            </a:r>
          </a:p>
          <a:p>
            <a:pPr marL="171450" lvl="0" indent="-171450">
              <a:buFontTx/>
              <a:buChar char="-"/>
            </a:pPr>
            <a:endParaRPr lang="en-US" dirty="0"/>
          </a:p>
          <a:p>
            <a:pPr marL="171450" lvl="0" indent="-171450">
              <a:buFontTx/>
              <a:buChar char="-"/>
            </a:pPr>
            <a:r>
              <a:rPr lang="en-US" dirty="0"/>
              <a:t>An entity that – </a:t>
            </a:r>
          </a:p>
          <a:p>
            <a:pPr marL="628650" lvl="1" indent="-171450">
              <a:buFontTx/>
              <a:buChar char="-"/>
            </a:pPr>
            <a:r>
              <a:rPr lang="en-US" dirty="0"/>
              <a:t>Is an investment company or an investment adviser (as defined in the Investment Company Act and Investment Advisers Act);</a:t>
            </a:r>
          </a:p>
          <a:p>
            <a:pPr marL="628650" lvl="1" indent="-171450">
              <a:buFontTx/>
              <a:buChar char="-"/>
            </a:pPr>
            <a:r>
              <a:rPr lang="en-US" dirty="0"/>
              <a:t>Is registered with the Securities and Exchange Commission under the Investment Company Act or the Investment Advisers Act;</a:t>
            </a:r>
          </a:p>
          <a:p>
            <a:pPr marL="171450" lvl="0" indent="-171450">
              <a:buFontTx/>
              <a:buChar char="-"/>
            </a:pPr>
            <a:r>
              <a:rPr lang="en-US" dirty="0"/>
              <a:t>An insurance company (as defined in section 2 of the Investment Company Act of 1940;</a:t>
            </a:r>
          </a:p>
          <a:p>
            <a:pPr marL="171450" lvl="0" indent="-171450">
              <a:buFontTx/>
              <a:buChar char="-"/>
            </a:pPr>
            <a:r>
              <a:rPr lang="en-US" dirty="0"/>
              <a:t>An entity that – </a:t>
            </a:r>
          </a:p>
          <a:p>
            <a:pPr marL="628650" lvl="1" indent="-171450">
              <a:buFontTx/>
              <a:buChar char="-"/>
            </a:pPr>
            <a:r>
              <a:rPr lang="en-US" dirty="0"/>
              <a:t>Is an insurance producer that is authorized by a State and subject to supervision by the insurance commissioner or a similar official or agency of a State; and</a:t>
            </a:r>
          </a:p>
          <a:p>
            <a:pPr marL="628650" lvl="1" indent="-171450">
              <a:buFontTx/>
              <a:buChar char="-"/>
            </a:pPr>
            <a:r>
              <a:rPr lang="en-US" dirty="0"/>
              <a:t>Has an operating presence at a physical office within the United States</a:t>
            </a:r>
          </a:p>
          <a:p>
            <a:pPr marL="171450" lvl="0" indent="-171450">
              <a:buFontTx/>
              <a:buChar char="-"/>
            </a:pPr>
            <a:r>
              <a:rPr lang="en-US" dirty="0"/>
              <a:t>A registered entity (as defined in section 1a of the Commodity Exchange Act; or</a:t>
            </a:r>
          </a:p>
          <a:p>
            <a:pPr marL="171450" lvl="0" indent="-171450">
              <a:buFontTx/>
              <a:buChar char="-"/>
            </a:pPr>
            <a:r>
              <a:rPr lang="en-US" dirty="0"/>
              <a:t>An entity that is – </a:t>
            </a:r>
          </a:p>
          <a:p>
            <a:pPr marL="1085850" lvl="2" indent="-171450">
              <a:buFontTx/>
              <a:buChar char="-"/>
            </a:pPr>
            <a:r>
              <a:rPr lang="en-US" dirty="0"/>
              <a:t>A futures commission merchant, introducing broker, swap dealer, major swap participant, commodity pool operator, or commodity trading advisor (as those terms are defined in section 1a of the Commodity Exchange Act); or</a:t>
            </a:r>
          </a:p>
          <a:p>
            <a:pPr marL="1085850" lvl="2" indent="-171450">
              <a:buFontTx/>
              <a:buChar char="-"/>
            </a:pPr>
            <a:r>
              <a:rPr lang="en-US" dirty="0"/>
              <a:t>A retail foreign exchange dealer (as described in section 2(c)(2)(B) of that Act); and </a:t>
            </a:r>
          </a:p>
          <a:p>
            <a:pPr marL="628650" lvl="1" indent="-171450">
              <a:buFontTx/>
              <a:buChar char="-"/>
            </a:pPr>
            <a:r>
              <a:rPr lang="en-US" dirty="0"/>
              <a:t>Registered with the Commodity Futures Trading Commission under the Commodity Exchange Act;</a:t>
            </a:r>
          </a:p>
          <a:p>
            <a:pPr marL="171450" lvl="0" indent="-171450">
              <a:buFontTx/>
              <a:buChar char="-"/>
            </a:pPr>
            <a:r>
              <a:rPr lang="en-US" dirty="0"/>
              <a:t>A public accounting firm registered in accordance with section 102 of the Sarbanes-Oxley Act of 2002;</a:t>
            </a:r>
          </a:p>
          <a:p>
            <a:pPr marL="171450" lvl="0" indent="-171450">
              <a:buFontTx/>
              <a:buChar char="-"/>
            </a:pPr>
            <a:r>
              <a:rPr lang="en-US" dirty="0"/>
              <a:t>A public utility that provides telecommunications services, electrical power, natural gas, or water and sewer services within U.S.;</a:t>
            </a:r>
          </a:p>
          <a:p>
            <a:pPr marL="171450" lvl="0" indent="-171450">
              <a:buFontTx/>
              <a:buChar char="-"/>
            </a:pPr>
            <a:r>
              <a:rPr lang="en-US" dirty="0"/>
              <a:t>A financial market utility designated by the Financial Stability Oversight Council under the Payment, Clearing, and Settlement Supervision Act;</a:t>
            </a:r>
          </a:p>
          <a:p>
            <a:pPr marL="171450" lvl="0" indent="-171450">
              <a:buFontTx/>
              <a:buChar char="-"/>
            </a:pPr>
            <a:r>
              <a:rPr lang="en-US" dirty="0"/>
              <a:t>Any pooled investment vehicle that is operated or advised by a person described in clause (iii), (iv), (x), or (xi);</a:t>
            </a:r>
          </a:p>
          <a:p>
            <a:pPr marL="171450" lvl="0" indent="-171450">
              <a:buFontTx/>
              <a:buChar char="-"/>
            </a:pPr>
            <a:endParaRPr lang="en-US" dirty="0"/>
          </a:p>
          <a:p>
            <a:pPr marL="171450" lvl="0" indent="-171450">
              <a:buFontTx/>
              <a:buChar char="-"/>
            </a:pPr>
            <a:r>
              <a:rPr lang="en-US" dirty="0"/>
              <a:t>Any – </a:t>
            </a:r>
          </a:p>
          <a:p>
            <a:pPr marL="628650" lvl="1" indent="-171450">
              <a:buFontTx/>
              <a:buChar char="-"/>
            </a:pPr>
            <a:r>
              <a:rPr lang="en-US" dirty="0"/>
              <a:t>Org. that is described in section 501(c) of the Internal Revenue Code and exempt from tax under section 501(a)</a:t>
            </a:r>
          </a:p>
          <a:p>
            <a:pPr marL="628650" lvl="1" indent="-171450">
              <a:buFontTx/>
              <a:buChar char="-"/>
            </a:pPr>
            <a:r>
              <a:rPr lang="en-US" dirty="0"/>
              <a:t>Political organization (as defined in section 527(e)(1) of such Code) that is exempt from tax under section 527(a) of such Code; or</a:t>
            </a:r>
          </a:p>
          <a:p>
            <a:pPr marL="628650" lvl="1" indent="-171450">
              <a:buFontTx/>
              <a:buChar char="-"/>
            </a:pPr>
            <a:r>
              <a:rPr lang="en-US" dirty="0"/>
              <a:t>Trust described in para. (1) or (2) of section 4947(a) of such Code;</a:t>
            </a:r>
          </a:p>
          <a:p>
            <a:pPr marL="171450" lvl="0" indent="-171450">
              <a:buFontTx/>
              <a:buChar char="-"/>
            </a:pPr>
            <a:r>
              <a:rPr lang="en-US" dirty="0"/>
              <a:t>Any corp., LLC, or other similar entity that – </a:t>
            </a:r>
          </a:p>
          <a:p>
            <a:pPr marL="628650" lvl="1" indent="-171450">
              <a:buFontTx/>
              <a:buChar char="-"/>
            </a:pPr>
            <a:r>
              <a:rPr lang="en-US" dirty="0"/>
              <a:t>Operates exclusively to provide assistance to, or hold governance rights over, any entity described in clause (xix);</a:t>
            </a:r>
          </a:p>
          <a:p>
            <a:pPr marL="628650" lvl="1" indent="-171450">
              <a:buFontTx/>
              <a:buChar char="-"/>
            </a:pPr>
            <a:r>
              <a:rPr lang="en-US" dirty="0"/>
              <a:t>Is a United States person;</a:t>
            </a:r>
          </a:p>
          <a:p>
            <a:pPr marL="628650" lvl="1" indent="-171450">
              <a:buFontTx/>
              <a:buChar char="-"/>
            </a:pPr>
            <a:r>
              <a:rPr lang="en-US" dirty="0"/>
              <a:t>Is a beneficially owned or controlled exclusively by 1 or more United States persons that are lawfully admitted for permanent residence; and</a:t>
            </a:r>
          </a:p>
          <a:p>
            <a:pPr marL="628650" lvl="1" indent="-171450">
              <a:buFontTx/>
              <a:buChar char="-"/>
            </a:pPr>
            <a:r>
              <a:rPr lang="en-US" dirty="0"/>
              <a:t>Derives at least a majority of its funding or revenue from 1 or more United States persons that are lawfully admitted for permanent residence;</a:t>
            </a:r>
          </a:p>
          <a:p>
            <a:pPr marL="171450" lvl="0" indent="-171450">
              <a:buFontTx/>
              <a:buChar char="-"/>
            </a:pPr>
            <a:r>
              <a:rPr lang="en-US" dirty="0"/>
              <a:t>Any corp., limited liability company, or other similar entity – </a:t>
            </a:r>
          </a:p>
          <a:p>
            <a:pPr marL="628650" lvl="1" indent="-171450">
              <a:buFontTx/>
              <a:buChar char="-"/>
            </a:pPr>
            <a:r>
              <a:rPr lang="en-US" dirty="0"/>
              <a:t>In existence for over 1 year;</a:t>
            </a:r>
          </a:p>
          <a:p>
            <a:pPr marL="628650" lvl="1" indent="-171450">
              <a:buFontTx/>
              <a:buChar char="-"/>
            </a:pPr>
            <a:r>
              <a:rPr lang="en-US" dirty="0"/>
              <a:t>That is not engaged in active business;</a:t>
            </a:r>
          </a:p>
          <a:p>
            <a:pPr marL="628650" lvl="1" indent="-171450">
              <a:buFontTx/>
              <a:buChar char="-"/>
            </a:pPr>
            <a:r>
              <a:rPr lang="en-US" dirty="0"/>
              <a:t>That is owned, directly or indirectly, by a foreign person;</a:t>
            </a:r>
          </a:p>
          <a:p>
            <a:pPr marL="628650" lvl="1" indent="-171450">
              <a:buFontTx/>
              <a:buChar char="-"/>
            </a:pPr>
            <a:r>
              <a:rPr lang="en-US" dirty="0"/>
              <a:t>That has not, in the preceding 12-month period, experienced a change in ownership or sent or received funds in an amount greater than $1,000 (including all funds sent to or received from any source through an account in which the entity maintains interest); and</a:t>
            </a:r>
          </a:p>
          <a:p>
            <a:pPr marL="628650" lvl="1" indent="-171450">
              <a:buFontTx/>
              <a:buChar char="-"/>
            </a:pPr>
            <a:r>
              <a:rPr lang="en-US" dirty="0"/>
              <a:t>That does not otherwise hold any kind or type of assets, including an ownership interest in any corp., LLC, or similar entity;</a:t>
            </a:r>
          </a:p>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5</a:t>
            </a:fld>
            <a:endParaRPr lang="en-US" dirty="0"/>
          </a:p>
        </p:txBody>
      </p:sp>
    </p:spTree>
    <p:extLst>
      <p:ext uri="{BB962C8B-B14F-4D97-AF65-F5344CB8AC3E}">
        <p14:creationId xmlns:p14="http://schemas.microsoft.com/office/powerpoint/2010/main" val="412508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“ownership interest” is not limited to traditional equity (stock, membership interests, profits interests), but also applies broadly to any instruments (including debt) that are convertible into equity, as well as options, warrants, futures, puts, calls and other rights to buy or sell equity.  Also applies to both non-voting as well as voting interests.</a:t>
            </a:r>
          </a:p>
          <a:p>
            <a:endParaRPr lang="en-US" dirty="0"/>
          </a:p>
          <a:p>
            <a:r>
              <a:rPr lang="en-US" dirty="0"/>
              <a:t>“Substantial Control” may exist, regardless of ownership interests, if the person:</a:t>
            </a:r>
          </a:p>
          <a:p>
            <a:pPr marL="171450" indent="-171450">
              <a:buFontTx/>
              <a:buChar char="-"/>
            </a:pPr>
            <a:r>
              <a:rPr lang="en-US" dirty="0"/>
              <a:t>Serves as a senior officer of the Reporting Company (President, CEO, COO, etc.);</a:t>
            </a:r>
          </a:p>
          <a:p>
            <a:pPr marL="171450" indent="-171450">
              <a:buFontTx/>
              <a:buChar char="-"/>
            </a:pPr>
            <a:r>
              <a:rPr lang="en-US" dirty="0"/>
              <a:t>Has authority over the appointment or removal of any senior officer or a majority of the board of directors (or similar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Directs, determines, or has substantial influence over important decisions made by the Reporting Company;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 “any other form of substantial control” over the Reporting Company – an undefined “catch-all” criteria</a:t>
            </a:r>
          </a:p>
          <a:p>
            <a:endParaRPr lang="en-US" dirty="0"/>
          </a:p>
          <a:p>
            <a:r>
              <a:rPr lang="en-US" dirty="0"/>
              <a:t>“Beneficial Owners” does not include:</a:t>
            </a:r>
          </a:p>
          <a:p>
            <a:pPr marL="171450" indent="-171450">
              <a:buFontTx/>
              <a:buChar char="-"/>
            </a:pPr>
            <a:r>
              <a:rPr lang="en-US" dirty="0"/>
              <a:t>A minor child, defined in the State in which the entity is formed, if the info of the parent or guardian of the minor is reported in accordance with reporting requirements;</a:t>
            </a:r>
          </a:p>
          <a:p>
            <a:pPr marL="171450" indent="-171450">
              <a:buFontTx/>
              <a:buChar char="-"/>
            </a:pPr>
            <a:r>
              <a:rPr lang="en-US" dirty="0"/>
              <a:t>An individual acting as a nominee, intermediary, custodian, or agent on behalf of another individual;</a:t>
            </a:r>
          </a:p>
          <a:p>
            <a:pPr marL="171450" indent="-171450">
              <a:buFontTx/>
              <a:buChar char="-"/>
            </a:pPr>
            <a:r>
              <a:rPr lang="en-US" dirty="0"/>
              <a:t>An individual acting solely as an employee of a corp., LLC, or other similar entity and whose control over or economic benefits from such entity is derived solely from the employment status of the person;</a:t>
            </a:r>
          </a:p>
          <a:p>
            <a:pPr marL="171450" indent="-171450">
              <a:buFontTx/>
              <a:buChar char="-"/>
            </a:pPr>
            <a:r>
              <a:rPr lang="en-US" dirty="0"/>
              <a:t>An individual whose only interest in a corp., LLC, or other similar entity is through a right of inheritance; or</a:t>
            </a:r>
          </a:p>
          <a:p>
            <a:pPr marL="171450" indent="-171450">
              <a:buFontTx/>
              <a:buChar char="-"/>
            </a:pPr>
            <a:r>
              <a:rPr lang="en-US" dirty="0"/>
              <a:t>A creditor of a corp., LLC, or other similar entity, unless the creditor meets the reporting requirements</a:t>
            </a:r>
          </a:p>
        </p:txBody>
      </p:sp>
      <p:sp>
        <p:nvSpPr>
          <p:cNvPr id="4" name="Slide Number Placeholder 3"/>
          <p:cNvSpPr>
            <a:spLocks noGrp="1"/>
          </p:cNvSpPr>
          <p:nvPr>
            <p:ph type="sldNum" sz="quarter" idx="5"/>
          </p:nvPr>
        </p:nvSpPr>
        <p:spPr/>
        <p:txBody>
          <a:bodyPr/>
          <a:lstStyle/>
          <a:p>
            <a:fld id="{578130EB-7B2A-4257-AD09-551FF36E811B}" type="slidenum">
              <a:rPr lang="en-US" smtClean="0"/>
              <a:t>7</a:t>
            </a:fld>
            <a:endParaRPr lang="en-US" dirty="0"/>
          </a:p>
        </p:txBody>
      </p:sp>
    </p:spTree>
    <p:extLst>
      <p:ext uri="{BB962C8B-B14F-4D97-AF65-F5344CB8AC3E}">
        <p14:creationId xmlns:p14="http://schemas.microsoft.com/office/powerpoint/2010/main" val="361307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“ownership interest” is not limited to traditional equity (stock, membership interests, profits interests), but also applies broadly to any instruments (including debt) that are convertible into equity, as well as options, warrants, futures, puts, calls and other rights to buy or sell equity.  Also applies to both non-voting as well as voting interests.</a:t>
            </a:r>
          </a:p>
          <a:p>
            <a:endParaRPr lang="en-US" dirty="0"/>
          </a:p>
          <a:p>
            <a:r>
              <a:rPr lang="en-US" dirty="0"/>
              <a:t>“Substantial Control” may exist, regardless of ownership interests, if the person:</a:t>
            </a:r>
          </a:p>
          <a:p>
            <a:pPr marL="171450" indent="-171450">
              <a:buFontTx/>
              <a:buChar char="-"/>
            </a:pPr>
            <a:r>
              <a:rPr lang="en-US" dirty="0"/>
              <a:t>Serves as a senior officer of the Reporting Company (President, CEO, COO, etc.);</a:t>
            </a:r>
          </a:p>
          <a:p>
            <a:pPr marL="171450" indent="-171450">
              <a:buFontTx/>
              <a:buChar char="-"/>
            </a:pPr>
            <a:r>
              <a:rPr lang="en-US" dirty="0"/>
              <a:t>Has authority over the appointment or removal of any senior officer or a majority of the board of directors (or similar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Directs, determines, or has substantial influence over important decisions made by the Reporting Company;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 “any other form of substantial control” over the Reporting Company – an undefined “catch-all” criteria</a:t>
            </a:r>
          </a:p>
          <a:p>
            <a:endParaRPr lang="en-US" dirty="0"/>
          </a:p>
          <a:p>
            <a:r>
              <a:rPr lang="en-US" dirty="0"/>
              <a:t>“Beneficial Owners” does not include:</a:t>
            </a:r>
          </a:p>
          <a:p>
            <a:pPr marL="171450" indent="-171450">
              <a:buFontTx/>
              <a:buChar char="-"/>
            </a:pPr>
            <a:r>
              <a:rPr lang="en-US" dirty="0"/>
              <a:t>A minor child, defined in the State in which the entity is formed, if the info of the parent or guardian of the minor is reported in accordance with reporting requirements;</a:t>
            </a:r>
          </a:p>
          <a:p>
            <a:pPr marL="171450" indent="-171450">
              <a:buFontTx/>
              <a:buChar char="-"/>
            </a:pPr>
            <a:r>
              <a:rPr lang="en-US" dirty="0"/>
              <a:t>An individual acting as a nominee, intermediary, custodian, or agent on behalf of another individual;</a:t>
            </a:r>
          </a:p>
          <a:p>
            <a:pPr marL="171450" indent="-171450">
              <a:buFontTx/>
              <a:buChar char="-"/>
            </a:pPr>
            <a:r>
              <a:rPr lang="en-US" dirty="0"/>
              <a:t>An individual acting solely as an employee of a corp., LLC, or other similar entity and whose control over or economic benefits from such entity is derived solely from the employment status of the person;</a:t>
            </a:r>
          </a:p>
          <a:p>
            <a:pPr marL="171450" indent="-171450">
              <a:buFontTx/>
              <a:buChar char="-"/>
            </a:pPr>
            <a:r>
              <a:rPr lang="en-US" dirty="0"/>
              <a:t>An individual whose only interest in a corp., LLC, or other similar entity is through a right of inheritance; or</a:t>
            </a:r>
          </a:p>
          <a:p>
            <a:pPr marL="171450" indent="-171450">
              <a:buFontTx/>
              <a:buChar char="-"/>
            </a:pPr>
            <a:r>
              <a:rPr lang="en-US" dirty="0"/>
              <a:t>A creditor of a corp., LLC, or other similar entity, unless the creditor meets the reporting requirements</a:t>
            </a:r>
          </a:p>
        </p:txBody>
      </p:sp>
      <p:sp>
        <p:nvSpPr>
          <p:cNvPr id="4" name="Slide Number Placeholder 3"/>
          <p:cNvSpPr>
            <a:spLocks noGrp="1"/>
          </p:cNvSpPr>
          <p:nvPr>
            <p:ph type="sldNum" sz="quarter" idx="5"/>
          </p:nvPr>
        </p:nvSpPr>
        <p:spPr/>
        <p:txBody>
          <a:bodyPr/>
          <a:lstStyle/>
          <a:p>
            <a:fld id="{578130EB-7B2A-4257-AD09-551FF36E811B}" type="slidenum">
              <a:rPr lang="en-US" smtClean="0"/>
              <a:t>8</a:t>
            </a:fld>
            <a:endParaRPr lang="en-US" dirty="0"/>
          </a:p>
        </p:txBody>
      </p:sp>
    </p:spTree>
    <p:extLst>
      <p:ext uri="{BB962C8B-B14F-4D97-AF65-F5344CB8AC3E}">
        <p14:creationId xmlns:p14="http://schemas.microsoft.com/office/powerpoint/2010/main" val="54276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“ownership interest” is not limited to traditional equity (stock, membership interests, profits interests), but also applies broadly to any instruments (including debt) that are convertible into equity, as well as options, warrants, futures, puts, calls and other rights to buy or sell equity.  Also applies to both non-voting as well as voting interests.</a:t>
            </a:r>
          </a:p>
          <a:p>
            <a:endParaRPr lang="en-US" dirty="0"/>
          </a:p>
          <a:p>
            <a:r>
              <a:rPr lang="en-US" dirty="0"/>
              <a:t>“Substantial Control” may exist, regardless of ownership interests, if the person:</a:t>
            </a:r>
          </a:p>
          <a:p>
            <a:pPr marL="171450" indent="-171450">
              <a:buFontTx/>
              <a:buChar char="-"/>
            </a:pPr>
            <a:r>
              <a:rPr lang="en-US" dirty="0"/>
              <a:t>Serves as a senior officer of the Reporting Company (President, CEO, COO, etc.);</a:t>
            </a:r>
          </a:p>
          <a:p>
            <a:pPr marL="171450" indent="-171450">
              <a:buFontTx/>
              <a:buChar char="-"/>
            </a:pPr>
            <a:r>
              <a:rPr lang="en-US" dirty="0"/>
              <a:t>Has authority over the appointment or removal of any senior officer or a majority of the board of directors (or similar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Directs, determines, or has substantial influence over important decisions made by the Reporting Company;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 “any other form of substantial control” over the Reporting Company – an undefined “catch-all” criteria</a:t>
            </a:r>
          </a:p>
          <a:p>
            <a:endParaRPr lang="en-US" dirty="0"/>
          </a:p>
          <a:p>
            <a:r>
              <a:rPr lang="en-US" dirty="0"/>
              <a:t>“Beneficial Owners” does not include:</a:t>
            </a:r>
          </a:p>
          <a:p>
            <a:pPr marL="171450" indent="-171450">
              <a:buFontTx/>
              <a:buChar char="-"/>
            </a:pPr>
            <a:r>
              <a:rPr lang="en-US" dirty="0"/>
              <a:t>A minor child, defined in the State in which the entity is formed, if the info of the parent or guardian of the minor is reported in accordance with reporting requirements;</a:t>
            </a:r>
          </a:p>
          <a:p>
            <a:pPr marL="171450" indent="-171450">
              <a:buFontTx/>
              <a:buChar char="-"/>
            </a:pPr>
            <a:r>
              <a:rPr lang="en-US" dirty="0"/>
              <a:t>An individual acting as a nominee, intermediary, custodian, or agent on behalf of another individual;</a:t>
            </a:r>
          </a:p>
          <a:p>
            <a:pPr marL="171450" indent="-171450">
              <a:buFontTx/>
              <a:buChar char="-"/>
            </a:pPr>
            <a:r>
              <a:rPr lang="en-US" dirty="0"/>
              <a:t>An individual acting solely as an employee of a corp., LLC, or other similar entity and whose control over or economic benefits from such entity is derived solely from the employment status of the person;</a:t>
            </a:r>
          </a:p>
          <a:p>
            <a:pPr marL="171450" indent="-171450">
              <a:buFontTx/>
              <a:buChar char="-"/>
            </a:pPr>
            <a:r>
              <a:rPr lang="en-US" dirty="0"/>
              <a:t>An individual whose only interest in a corp., LLC, or other similar entity is through a right of inheritance; or</a:t>
            </a:r>
          </a:p>
          <a:p>
            <a:pPr marL="171450" indent="-171450">
              <a:buFontTx/>
              <a:buChar char="-"/>
            </a:pPr>
            <a:r>
              <a:rPr lang="en-US" dirty="0"/>
              <a:t>A creditor of a corp., LLC, or other similar entity, unless the creditor meets the reporting requirements</a:t>
            </a:r>
          </a:p>
        </p:txBody>
      </p:sp>
      <p:sp>
        <p:nvSpPr>
          <p:cNvPr id="4" name="Slide Number Placeholder 3"/>
          <p:cNvSpPr>
            <a:spLocks noGrp="1"/>
          </p:cNvSpPr>
          <p:nvPr>
            <p:ph type="sldNum" sz="quarter" idx="5"/>
          </p:nvPr>
        </p:nvSpPr>
        <p:spPr/>
        <p:txBody>
          <a:bodyPr/>
          <a:lstStyle/>
          <a:p>
            <a:fld id="{578130EB-7B2A-4257-AD09-551FF36E811B}" type="slidenum">
              <a:rPr lang="en-US" smtClean="0"/>
              <a:t>9</a:t>
            </a:fld>
            <a:endParaRPr lang="en-US" dirty="0"/>
          </a:p>
        </p:txBody>
      </p:sp>
    </p:spTree>
    <p:extLst>
      <p:ext uri="{BB962C8B-B14F-4D97-AF65-F5344CB8AC3E}">
        <p14:creationId xmlns:p14="http://schemas.microsoft.com/office/powerpoint/2010/main" val="332697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130EB-7B2A-4257-AD09-551FF36E811B}" type="slidenum">
              <a:rPr lang="en-US" smtClean="0"/>
              <a:t>10</a:t>
            </a:fld>
            <a:endParaRPr lang="en-US" dirty="0"/>
          </a:p>
        </p:txBody>
      </p:sp>
    </p:spTree>
    <p:extLst>
      <p:ext uri="{BB962C8B-B14F-4D97-AF65-F5344CB8AC3E}">
        <p14:creationId xmlns:p14="http://schemas.microsoft.com/office/powerpoint/2010/main" val="311940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80D07-1EF5-096B-9BB3-4617A235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C1EAD-2503-DB60-DA34-F73A0C007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82DAD-BE98-7381-860B-1AB902F34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88EEC-2A48-A863-FB8E-951707BCAF44}"/>
              </a:ext>
            </a:extLst>
          </p:cNvPr>
          <p:cNvSpPr>
            <a:spLocks noGrp="1"/>
          </p:cNvSpPr>
          <p:nvPr>
            <p:ph type="sldNum" sz="quarter" idx="5"/>
          </p:nvPr>
        </p:nvSpPr>
        <p:spPr/>
        <p:txBody>
          <a:bodyPr/>
          <a:lstStyle/>
          <a:p>
            <a:fld id="{578130EB-7B2A-4257-AD09-551FF36E811B}" type="slidenum">
              <a:rPr lang="en-US" smtClean="0"/>
              <a:t>11</a:t>
            </a:fld>
            <a:endParaRPr lang="en-US" dirty="0"/>
          </a:p>
        </p:txBody>
      </p:sp>
    </p:spTree>
    <p:extLst>
      <p:ext uri="{BB962C8B-B14F-4D97-AF65-F5344CB8AC3E}">
        <p14:creationId xmlns:p14="http://schemas.microsoft.com/office/powerpoint/2010/main" val="730685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ree, outdoor, sky, city&#10;&#10;Description automatically generated">
            <a:extLst>
              <a:ext uri="{FF2B5EF4-FFF2-40B4-BE49-F238E27FC236}">
                <a16:creationId xmlns:a16="http://schemas.microsoft.com/office/drawing/2014/main" id="{B8A5A54D-B3DD-4C40-9BC5-72B4406A50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3" t="-134" r="253" b="14601"/>
          <a:stretch/>
        </p:blipFill>
        <p:spPr>
          <a:xfrm>
            <a:off x="0" y="-93986"/>
            <a:ext cx="12192000" cy="6951985"/>
          </a:xfrm>
          <a:prstGeom prst="rect">
            <a:avLst/>
          </a:prstGeom>
        </p:spPr>
      </p:pic>
      <p:sp>
        <p:nvSpPr>
          <p:cNvPr id="15" name="Rectangle 14">
            <a:extLst>
              <a:ext uri="{FF2B5EF4-FFF2-40B4-BE49-F238E27FC236}">
                <a16:creationId xmlns:a16="http://schemas.microsoft.com/office/drawing/2014/main" id="{080657DA-B085-45CB-B62D-F985AA14EB3C}"/>
              </a:ext>
            </a:extLst>
          </p:cNvPr>
          <p:cNvSpPr/>
          <p:nvPr userDrawn="1"/>
        </p:nvSpPr>
        <p:spPr>
          <a:xfrm>
            <a:off x="1016000" y="758952"/>
            <a:ext cx="10196483" cy="4958357"/>
          </a:xfrm>
          <a:prstGeom prst="rect">
            <a:avLst/>
          </a:prstGeom>
          <a:solidFill>
            <a:srgbClr val="002060">
              <a:alpha val="80000"/>
            </a:srgbClr>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97280" y="1625600"/>
            <a:ext cx="10058400" cy="2699512"/>
          </a:xfrm>
        </p:spPr>
        <p:txBody>
          <a:bodyPr anchor="b">
            <a:normAutofit/>
          </a:bodyPr>
          <a:lstStyle>
            <a:lvl1pPr algn="l">
              <a:lnSpc>
                <a:spcPct val="85000"/>
              </a:lnSpc>
              <a:defRPr sz="5000" spc="-5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09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2463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dirty="0"/>
              <a:t>© 2022 Berliner Cohen LLP</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berliner.com</a:t>
            </a:r>
          </a:p>
        </p:txBody>
      </p:sp>
    </p:spTree>
    <p:extLst>
      <p:ext uri="{BB962C8B-B14F-4D97-AF65-F5344CB8AC3E}">
        <p14:creationId xmlns:p14="http://schemas.microsoft.com/office/powerpoint/2010/main" val="279900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59785"/>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dirty="0"/>
              <a:t>© 2022 Berliner Cohen LLP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berliner.com</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91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9575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r>
              <a:rPr lang="en-US" dirty="0"/>
              <a:t>© 2022 Berliner Cohen LLP</a:t>
            </a:r>
          </a:p>
        </p:txBody>
      </p:sp>
      <p:sp>
        <p:nvSpPr>
          <p:cNvPr id="8" name="Footer Placeholder 7"/>
          <p:cNvSpPr>
            <a:spLocks noGrp="1"/>
          </p:cNvSpPr>
          <p:nvPr>
            <p:ph type="ftr" sz="quarter" idx="11"/>
          </p:nvPr>
        </p:nvSpPr>
        <p:spPr/>
        <p:txBody>
          <a:bodyPr/>
          <a:lstStyle/>
          <a:p>
            <a:endParaRPr lang="en-US" dirty="0"/>
          </a:p>
        </p:txBody>
      </p:sp>
      <p:sp>
        <p:nvSpPr>
          <p:cNvPr id="11" name="Slide Number Placeholder 5">
            <a:extLst>
              <a:ext uri="{FF2B5EF4-FFF2-40B4-BE49-F238E27FC236}">
                <a16:creationId xmlns:a16="http://schemas.microsoft.com/office/drawing/2014/main" id="{9119AEED-A116-456B-B889-711FEE0D8894}"/>
              </a:ext>
            </a:extLst>
          </p:cNvPr>
          <p:cNvSpPr>
            <a:spLocks noGrp="1"/>
          </p:cNvSpPr>
          <p:nvPr>
            <p:ph type="sldNum" sz="quarter" idx="12"/>
          </p:nvPr>
        </p:nvSpPr>
        <p:spPr>
          <a:xfrm>
            <a:off x="9900458" y="6459785"/>
            <a:ext cx="1312025" cy="365125"/>
          </a:xfrm>
          <a:prstGeom prst="rect">
            <a:avLst/>
          </a:prstGeom>
        </p:spPr>
        <p:txBody>
          <a:bodyPr/>
          <a:lstStyle>
            <a:lvl1pPr>
              <a:defRPr sz="1100">
                <a:latin typeface="Arial" panose="020B0604020202020204" pitchFamily="34" charset="0"/>
                <a:cs typeface="Arial" panose="020B0604020202020204" pitchFamily="34" charset="0"/>
              </a:defRPr>
            </a:lvl1pPr>
          </a:lstStyle>
          <a:p>
            <a:r>
              <a:rPr lang="en-US" dirty="0"/>
              <a:t>berliner.com</a:t>
            </a:r>
          </a:p>
        </p:txBody>
      </p:sp>
    </p:spTree>
    <p:extLst>
      <p:ext uri="{BB962C8B-B14F-4D97-AF65-F5344CB8AC3E}">
        <p14:creationId xmlns:p14="http://schemas.microsoft.com/office/powerpoint/2010/main" val="1562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7442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291514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6E1919E9-1283-4BD3-8ABC-02CDE4DDB89D}" type="slidenum">
              <a:rPr lang="en-US" smtClean="0"/>
              <a:t>‹#›</a:t>
            </a:fld>
            <a:endParaRPr lang="en-US" dirty="0"/>
          </a:p>
        </p:txBody>
      </p:sp>
    </p:spTree>
    <p:extLst>
      <p:ext uri="{BB962C8B-B14F-4D97-AF65-F5344CB8AC3E}">
        <p14:creationId xmlns:p14="http://schemas.microsoft.com/office/powerpoint/2010/main" val="150134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37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5679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incen.gov/boi/small-entity-compliance-guide" TargetMode="External"/><Relationship Id="rId2" Type="http://schemas.openxmlformats.org/officeDocument/2006/relationships/hyperlink" Target="https://fincen.gov/boi-faqs" TargetMode="External"/><Relationship Id="rId1" Type="http://schemas.openxmlformats.org/officeDocument/2006/relationships/slideLayout" Target="../slideLayouts/slideLayout2.xml"/><Relationship Id="rId4" Type="http://schemas.openxmlformats.org/officeDocument/2006/relationships/hyperlink" Target="https://fincen.gov/boi/Reference-material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E1B0-4F65-4B76-BE2B-48949CFD84D0}"/>
              </a:ext>
            </a:extLst>
          </p:cNvPr>
          <p:cNvSpPr>
            <a:spLocks noGrp="1"/>
          </p:cNvSpPr>
          <p:nvPr>
            <p:ph type="ctrTitle"/>
          </p:nvPr>
        </p:nvSpPr>
        <p:spPr>
          <a:xfrm>
            <a:off x="1097280" y="1392330"/>
            <a:ext cx="10058400" cy="2699512"/>
          </a:xfrm>
        </p:spPr>
        <p:txBody>
          <a:bodyPr>
            <a:normAutofit/>
          </a:bodyPr>
          <a:lstStyle/>
          <a:p>
            <a:pPr>
              <a:lnSpc>
                <a:spcPct val="100000"/>
              </a:lnSpc>
            </a:pPr>
            <a:r>
              <a:rPr lang="en-US" sz="4400" dirty="0"/>
              <a:t>Corporate Transparency Act Coffee Talk</a:t>
            </a:r>
            <a:br>
              <a:rPr lang="en-US" sz="5000" dirty="0"/>
            </a:br>
            <a:r>
              <a:rPr lang="en-US" sz="2500" dirty="0"/>
              <a:t>Overview of the CTA Requirements, Exemptions, Impact, and Best Practices</a:t>
            </a:r>
            <a:br>
              <a:rPr lang="en-US" sz="2700" dirty="0"/>
            </a:br>
            <a:endParaRPr lang="en-US" sz="2700" dirty="0"/>
          </a:p>
        </p:txBody>
      </p:sp>
      <p:sp>
        <p:nvSpPr>
          <p:cNvPr id="3" name="Subtitle 2">
            <a:extLst>
              <a:ext uri="{FF2B5EF4-FFF2-40B4-BE49-F238E27FC236}">
                <a16:creationId xmlns:a16="http://schemas.microsoft.com/office/drawing/2014/main" id="{6A3C16E5-071A-4E4F-BDDA-5963AF60C0EE}"/>
              </a:ext>
            </a:extLst>
          </p:cNvPr>
          <p:cNvSpPr>
            <a:spLocks noGrp="1"/>
          </p:cNvSpPr>
          <p:nvPr>
            <p:ph type="subTitle" idx="1"/>
          </p:nvPr>
        </p:nvSpPr>
        <p:spPr/>
        <p:txBody>
          <a:bodyPr>
            <a:normAutofit/>
          </a:bodyPr>
          <a:lstStyle/>
          <a:p>
            <a:pPr marL="91440" marR="0" lvl="0" indent="-91440" algn="l" defTabSz="914400" rtl="0" eaLnBrk="1" fontAlgn="auto" latinLnBrk="0" hangingPunct="1">
              <a:lnSpc>
                <a:spcPct val="90000"/>
              </a:lnSpc>
              <a:spcBef>
                <a:spcPts val="600"/>
              </a:spcBef>
              <a:spcAft>
                <a:spcPts val="0"/>
              </a:spcAft>
              <a:buClr>
                <a:srgbClr val="4472C4"/>
              </a:buClr>
              <a:buSzPct val="100000"/>
              <a:buFont typeface="Calibri" panose="020F0502020204030204" pitchFamily="34" charset="0"/>
              <a:buChar char=" "/>
              <a:tabLst/>
              <a:defRPr/>
            </a:pPr>
            <a:r>
              <a:rPr kumimoji="0" lang="en-US" sz="1900" b="1" i="0" u="none" strike="noStrike" kern="1200" cap="none" spc="0" normalizeH="0" baseline="0" noProof="0" dirty="0">
                <a:ln>
                  <a:noFill/>
                </a:ln>
                <a:effectLst/>
                <a:uLnTx/>
                <a:uFillTx/>
                <a:latin typeface="Arial" panose="020B0604020202020204" pitchFamily="34" charset="0"/>
              </a:rPr>
              <a:t>Presented by:</a:t>
            </a:r>
          </a:p>
          <a:p>
            <a:pPr marL="91440" marR="0" lvl="0" indent="-91440" algn="l" defTabSz="914400" rtl="0" eaLnBrk="1" fontAlgn="auto" latinLnBrk="0" hangingPunct="1">
              <a:lnSpc>
                <a:spcPct val="90000"/>
              </a:lnSpc>
              <a:spcBef>
                <a:spcPts val="600"/>
              </a:spcBef>
              <a:spcAft>
                <a:spcPts val="0"/>
              </a:spcAft>
              <a:buClr>
                <a:srgbClr val="4472C4"/>
              </a:buClr>
              <a:buSzPct val="100000"/>
              <a:buFont typeface="Calibri" panose="020F0502020204030204" pitchFamily="34" charset="0"/>
              <a:buChar char=" "/>
              <a:tabLst/>
              <a:defRPr/>
            </a:pPr>
            <a:r>
              <a:rPr lang="en-US" sz="1600" cap="none" spc="0" dirty="0">
                <a:latin typeface="Arial" panose="020B0604020202020204" pitchFamily="34" charset="0"/>
              </a:rPr>
              <a:t>Tim Boone</a:t>
            </a:r>
          </a:p>
          <a:p>
            <a:pPr marL="91440" marR="0" lvl="0" indent="-91440" algn="l" defTabSz="914400" rtl="0" eaLnBrk="1" fontAlgn="auto" latinLnBrk="0" hangingPunct="1">
              <a:lnSpc>
                <a:spcPct val="90000"/>
              </a:lnSpc>
              <a:spcBef>
                <a:spcPts val="600"/>
              </a:spcBef>
              <a:spcAft>
                <a:spcPts val="0"/>
              </a:spcAft>
              <a:buClr>
                <a:srgbClr val="4472C4"/>
              </a:buClr>
              <a:buSzPct val="100000"/>
              <a:buFont typeface="Calibri" panose="020F0502020204030204" pitchFamily="34" charset="0"/>
              <a:buChar char=" "/>
              <a:tabLst/>
              <a:defRPr/>
            </a:pPr>
            <a:r>
              <a:rPr kumimoji="0" lang="en-US" sz="1600" i="0" u="none" strike="noStrike" kern="1200" cap="none" spc="0" normalizeH="0" baseline="0" noProof="0" dirty="0">
                <a:ln>
                  <a:noFill/>
                </a:ln>
                <a:effectLst/>
                <a:uLnTx/>
                <a:uFillTx/>
                <a:latin typeface="Arial" panose="020B0604020202020204" pitchFamily="34" charset="0"/>
              </a:rPr>
              <a:t>Berliner Cohen LLP</a:t>
            </a:r>
          </a:p>
          <a:p>
            <a:endParaRPr lang="en-US" dirty="0"/>
          </a:p>
        </p:txBody>
      </p:sp>
      <p:pic>
        <p:nvPicPr>
          <p:cNvPr id="4" name="Picture 3" descr="Text&#10;&#10;Description automatically generated with medium confidence">
            <a:extLst>
              <a:ext uri="{FF2B5EF4-FFF2-40B4-BE49-F238E27FC236}">
                <a16:creationId xmlns:a16="http://schemas.microsoft.com/office/drawing/2014/main" id="{99BC708F-9234-0545-FD52-96CE89195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731" y="913836"/>
            <a:ext cx="2383732" cy="1203242"/>
          </a:xfrm>
          <a:prstGeom prst="rect">
            <a:avLst/>
          </a:prstGeom>
        </p:spPr>
      </p:pic>
    </p:spTree>
    <p:extLst>
      <p:ext uri="{BB962C8B-B14F-4D97-AF65-F5344CB8AC3E}">
        <p14:creationId xmlns:p14="http://schemas.microsoft.com/office/powerpoint/2010/main" val="223049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7920-7E2D-3332-E8A5-1BFF094FA182}"/>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A156CBEF-BB8C-4372-B5C4-261FCB78ADA0}"/>
              </a:ext>
            </a:extLst>
          </p:cNvPr>
          <p:cNvSpPr txBox="1"/>
          <p:nvPr/>
        </p:nvSpPr>
        <p:spPr>
          <a:xfrm>
            <a:off x="1467852" y="5734871"/>
            <a:ext cx="9288379" cy="369332"/>
          </a:xfrm>
          <a:prstGeom prst="rect">
            <a:avLst/>
          </a:prstGeom>
          <a:noFill/>
        </p:spPr>
        <p:txBody>
          <a:bodyPr wrap="square" rtlCol="0">
            <a:spAutoFit/>
          </a:bodyPr>
          <a:lstStyle/>
          <a:p>
            <a:r>
              <a:rPr lang="en-US" dirty="0"/>
              <a:t>Reporting: “A” 25%+ BOI and as Officer and for substantial control</a:t>
            </a:r>
          </a:p>
        </p:txBody>
      </p:sp>
      <p:pic>
        <p:nvPicPr>
          <p:cNvPr id="11" name="Picture 10">
            <a:extLst>
              <a:ext uri="{FF2B5EF4-FFF2-40B4-BE49-F238E27FC236}">
                <a16:creationId xmlns:a16="http://schemas.microsoft.com/office/drawing/2014/main" id="{C74AAD5C-F7F9-5CE2-E1FC-FB196E89D7AC}"/>
              </a:ext>
            </a:extLst>
          </p:cNvPr>
          <p:cNvPicPr>
            <a:picLocks noChangeAspect="1"/>
          </p:cNvPicPr>
          <p:nvPr/>
        </p:nvPicPr>
        <p:blipFill>
          <a:blip r:embed="rId3"/>
          <a:stretch>
            <a:fillRect/>
          </a:stretch>
        </p:blipFill>
        <p:spPr>
          <a:xfrm>
            <a:off x="0" y="141514"/>
            <a:ext cx="12192000" cy="5593357"/>
          </a:xfrm>
          <a:prstGeom prst="rect">
            <a:avLst/>
          </a:prstGeom>
        </p:spPr>
      </p:pic>
    </p:spTree>
    <p:extLst>
      <p:ext uri="{BB962C8B-B14F-4D97-AF65-F5344CB8AC3E}">
        <p14:creationId xmlns:p14="http://schemas.microsoft.com/office/powerpoint/2010/main" val="254190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BC8A-1351-04B5-C39B-B5C246BBB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B8B89-F9A7-CD54-7A58-26321C279E1D}"/>
              </a:ext>
            </a:extLst>
          </p:cNvPr>
          <p:cNvSpPr>
            <a:spLocks noGrp="1"/>
          </p:cNvSpPr>
          <p:nvPr>
            <p:ph type="title"/>
          </p:nvPr>
        </p:nvSpPr>
        <p:spPr/>
        <p:txBody>
          <a:bodyPr/>
          <a:lstStyle/>
          <a:p>
            <a:endParaRPr lang="en-US" dirty="0"/>
          </a:p>
        </p:txBody>
      </p:sp>
      <p:pic>
        <p:nvPicPr>
          <p:cNvPr id="1026" name="Picture 2" descr=" ">
            <a:extLst>
              <a:ext uri="{FF2B5EF4-FFF2-40B4-BE49-F238E27FC236}">
                <a16:creationId xmlns:a16="http://schemas.microsoft.com/office/drawing/2014/main" id="{FC78E9C8-72D7-4104-E763-C60C662A1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68" y="0"/>
            <a:ext cx="10345624" cy="5715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039196-3F78-33E7-EA12-4AF84DF2421D}"/>
              </a:ext>
            </a:extLst>
          </p:cNvPr>
          <p:cNvSpPr txBox="1"/>
          <p:nvPr/>
        </p:nvSpPr>
        <p:spPr>
          <a:xfrm>
            <a:off x="1467852" y="5734871"/>
            <a:ext cx="9288379" cy="369332"/>
          </a:xfrm>
          <a:prstGeom prst="rect">
            <a:avLst/>
          </a:prstGeom>
          <a:noFill/>
        </p:spPr>
        <p:txBody>
          <a:bodyPr wrap="square" rtlCol="0">
            <a:spAutoFit/>
          </a:bodyPr>
          <a:lstStyle/>
          <a:p>
            <a:r>
              <a:rPr lang="en-US" dirty="0"/>
              <a:t>Reporting: “A” 25%+ BOI, “B” as 25%+ BOI, and “D” as Officer</a:t>
            </a:r>
          </a:p>
        </p:txBody>
      </p:sp>
    </p:spTree>
    <p:extLst>
      <p:ext uri="{BB962C8B-B14F-4D97-AF65-F5344CB8AC3E}">
        <p14:creationId xmlns:p14="http://schemas.microsoft.com/office/powerpoint/2010/main" val="17603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0361-0982-A797-B619-9238C4F2F0C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1B7A138-ED62-1982-8535-888B10703687}"/>
              </a:ext>
            </a:extLst>
          </p:cNvPr>
          <p:cNvSpPr txBox="1"/>
          <p:nvPr/>
        </p:nvSpPr>
        <p:spPr>
          <a:xfrm>
            <a:off x="1390940" y="5726325"/>
            <a:ext cx="9288379" cy="369332"/>
          </a:xfrm>
          <a:prstGeom prst="rect">
            <a:avLst/>
          </a:prstGeom>
          <a:noFill/>
        </p:spPr>
        <p:txBody>
          <a:bodyPr wrap="square" rtlCol="0">
            <a:spAutoFit/>
          </a:bodyPr>
          <a:lstStyle/>
          <a:p>
            <a:r>
              <a:rPr lang="en-US" dirty="0"/>
              <a:t>Reporting: “A” 25%+ BOI and as Manager, “B” as 25%+ BOI, and “C” as Manager</a:t>
            </a:r>
          </a:p>
        </p:txBody>
      </p:sp>
      <p:pic>
        <p:nvPicPr>
          <p:cNvPr id="9" name="Picture 8">
            <a:extLst>
              <a:ext uri="{FF2B5EF4-FFF2-40B4-BE49-F238E27FC236}">
                <a16:creationId xmlns:a16="http://schemas.microsoft.com/office/drawing/2014/main" id="{288639A6-57BA-6ECE-82E3-0B7893E349FB}"/>
              </a:ext>
            </a:extLst>
          </p:cNvPr>
          <p:cNvPicPr>
            <a:picLocks noChangeAspect="1"/>
          </p:cNvPicPr>
          <p:nvPr/>
        </p:nvPicPr>
        <p:blipFill>
          <a:blip r:embed="rId3"/>
          <a:stretch>
            <a:fillRect/>
          </a:stretch>
        </p:blipFill>
        <p:spPr>
          <a:xfrm>
            <a:off x="0" y="429051"/>
            <a:ext cx="12192000" cy="5373543"/>
          </a:xfrm>
          <a:prstGeom prst="rect">
            <a:avLst/>
          </a:prstGeom>
        </p:spPr>
      </p:pic>
    </p:spTree>
    <p:extLst>
      <p:ext uri="{BB962C8B-B14F-4D97-AF65-F5344CB8AC3E}">
        <p14:creationId xmlns:p14="http://schemas.microsoft.com/office/powerpoint/2010/main" val="45636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0F9CCB-AD1A-49D2-BC17-0405726CA5F3}"/>
              </a:ext>
            </a:extLst>
          </p:cNvPr>
          <p:cNvPicPr>
            <a:picLocks noGrp="1" noChangeAspect="1"/>
          </p:cNvPicPr>
          <p:nvPr>
            <p:ph sz="half" idx="1"/>
          </p:nvPr>
        </p:nvPicPr>
        <p:blipFill>
          <a:blip r:embed="rId3"/>
          <a:stretch>
            <a:fillRect/>
          </a:stretch>
        </p:blipFill>
        <p:spPr>
          <a:xfrm>
            <a:off x="890337" y="1"/>
            <a:ext cx="10443410" cy="5657786"/>
          </a:xfrm>
        </p:spPr>
      </p:pic>
      <p:sp>
        <p:nvSpPr>
          <p:cNvPr id="7" name="TextBox 6">
            <a:extLst>
              <a:ext uri="{FF2B5EF4-FFF2-40B4-BE49-F238E27FC236}">
                <a16:creationId xmlns:a16="http://schemas.microsoft.com/office/drawing/2014/main" id="{EE8E333B-27D4-4D42-B436-3B1289341B36}"/>
              </a:ext>
            </a:extLst>
          </p:cNvPr>
          <p:cNvSpPr txBox="1"/>
          <p:nvPr/>
        </p:nvSpPr>
        <p:spPr>
          <a:xfrm>
            <a:off x="1467852" y="5734871"/>
            <a:ext cx="9288379" cy="646331"/>
          </a:xfrm>
          <a:prstGeom prst="rect">
            <a:avLst/>
          </a:prstGeom>
          <a:noFill/>
        </p:spPr>
        <p:txBody>
          <a:bodyPr wrap="square" rtlCol="0">
            <a:spAutoFit/>
          </a:bodyPr>
          <a:lstStyle/>
          <a:p>
            <a:r>
              <a:rPr lang="en-US" dirty="0"/>
              <a:t>Reporting: “A” as Officer and indirect 25%+ BOI (27.5%), “B” as indirect 25%+ BOI (35%), “C” as Officer, “F” for substantial control. </a:t>
            </a:r>
          </a:p>
        </p:txBody>
      </p:sp>
    </p:spTree>
    <p:extLst>
      <p:ext uri="{BB962C8B-B14F-4D97-AF65-F5344CB8AC3E}">
        <p14:creationId xmlns:p14="http://schemas.microsoft.com/office/powerpoint/2010/main" val="177958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Who are Company Applicants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3917756"/>
          </a:xfrm>
        </p:spPr>
        <p:txBody>
          <a:bodyPr>
            <a:normAutofit/>
          </a:bodyPr>
          <a:lstStyle/>
          <a:p>
            <a:pPr marL="233363" indent="-233363">
              <a:spcBef>
                <a:spcPts val="0"/>
              </a:spcBef>
              <a:spcAft>
                <a:spcPts val="1200"/>
              </a:spcAft>
              <a:buFont typeface="Arial" panose="020B0604020202020204" pitchFamily="34" charset="0"/>
              <a:buChar char="•"/>
            </a:pPr>
            <a:r>
              <a:rPr lang="en-US" dirty="0"/>
              <a:t>“Applicant” – Reporting Companies must file information for the individual who:</a:t>
            </a:r>
          </a:p>
          <a:p>
            <a:pPr marL="525971" lvl="1" indent="-233363">
              <a:spcBef>
                <a:spcPts val="0"/>
              </a:spcBef>
              <a:spcAft>
                <a:spcPts val="1200"/>
              </a:spcAft>
              <a:buFont typeface="Arial" panose="020B0604020202020204" pitchFamily="34" charset="0"/>
              <a:buChar char="•"/>
            </a:pPr>
            <a:r>
              <a:rPr lang="en-US" sz="2000" dirty="0"/>
              <a:t>Directly files the document that first forms / registers the entity; or</a:t>
            </a:r>
          </a:p>
          <a:p>
            <a:pPr marL="525971" lvl="1" indent="-233363">
              <a:spcBef>
                <a:spcPts val="0"/>
              </a:spcBef>
              <a:spcAft>
                <a:spcPts val="1200"/>
              </a:spcAft>
              <a:buFont typeface="Arial" panose="020B0604020202020204" pitchFamily="34" charset="0"/>
              <a:buChar char="•"/>
            </a:pPr>
            <a:r>
              <a:rPr lang="en-US" sz="2000" dirty="0"/>
              <a:t>Is primarily responsible for directing or controlling the filing of the relevant document by another.</a:t>
            </a:r>
            <a:br>
              <a:rPr lang="en-US" sz="2000" dirty="0"/>
            </a:br>
            <a:endParaRPr lang="en-US" sz="2000" dirty="0"/>
          </a:p>
          <a:p>
            <a:pPr marL="233363" indent="-233363">
              <a:spcBef>
                <a:spcPts val="0"/>
              </a:spcBef>
              <a:spcAft>
                <a:spcPts val="1200"/>
              </a:spcAft>
              <a:buFont typeface="Arial" panose="020B0604020202020204" pitchFamily="34" charset="0"/>
              <a:buChar char="•"/>
            </a:pPr>
            <a:r>
              <a:rPr lang="en-US" u="sng" dirty="0"/>
              <a:t>Applicants of preexisting entities are exempted.</a:t>
            </a:r>
          </a:p>
          <a:p>
            <a:pPr marL="233363" indent="-233363">
              <a:spcBef>
                <a:spcPts val="0"/>
              </a:spcBef>
              <a:spcAft>
                <a:spcPts val="1200"/>
              </a:spcAft>
              <a:buFont typeface="Arial" panose="020B0604020202020204" pitchFamily="34" charset="0"/>
              <a:buChar char="•"/>
            </a:pPr>
            <a:endParaRPr lang="en-US" dirty="0"/>
          </a:p>
          <a:p>
            <a:pPr marL="233363" indent="-233363">
              <a:spcBef>
                <a:spcPts val="0"/>
              </a:spcBef>
              <a:spcAft>
                <a:spcPts val="1200"/>
              </a:spcAft>
              <a:buFont typeface="Arial" panose="020B0604020202020204" pitchFamily="34" charset="0"/>
              <a:buChar char="•"/>
            </a:pPr>
            <a:r>
              <a:rPr lang="en-US" dirty="0"/>
              <a:t>A Reporting Company may not have more than two (2) Applicants.</a:t>
            </a:r>
          </a:p>
        </p:txBody>
      </p:sp>
    </p:spTree>
    <p:extLst>
      <p:ext uri="{BB962C8B-B14F-4D97-AF65-F5344CB8AC3E}">
        <p14:creationId xmlns:p14="http://schemas.microsoft.com/office/powerpoint/2010/main" val="389599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Reporting Requirements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4237824"/>
          </a:xfrm>
        </p:spPr>
        <p:txBody>
          <a:bodyPr>
            <a:normAutofit fontScale="70000" lnSpcReduction="20000"/>
          </a:bodyPr>
          <a:lstStyle/>
          <a:p>
            <a:pPr marL="233363" indent="-233363">
              <a:spcBef>
                <a:spcPts val="0"/>
              </a:spcBef>
              <a:spcAft>
                <a:spcPts val="1200"/>
              </a:spcAft>
              <a:buFont typeface="Arial" panose="020B0604020202020204" pitchFamily="34" charset="0"/>
              <a:buChar char="•"/>
            </a:pPr>
            <a:r>
              <a:rPr lang="en-US" sz="2400" dirty="0"/>
              <a:t>Reporting Companies must report:</a:t>
            </a:r>
          </a:p>
          <a:p>
            <a:pPr marL="525971" lvl="1" indent="-233363">
              <a:spcBef>
                <a:spcPts val="0"/>
              </a:spcBef>
              <a:spcAft>
                <a:spcPts val="1200"/>
              </a:spcAft>
              <a:buFont typeface="Arial" panose="020B0604020202020204" pitchFamily="34" charset="0"/>
              <a:buChar char="•"/>
            </a:pPr>
            <a:r>
              <a:rPr lang="en-US" sz="2400" dirty="0"/>
              <a:t>Full legal name &amp; any trade name;</a:t>
            </a:r>
          </a:p>
          <a:p>
            <a:pPr marL="525971" lvl="1" indent="-233363">
              <a:spcBef>
                <a:spcPts val="0"/>
              </a:spcBef>
              <a:spcAft>
                <a:spcPts val="1200"/>
              </a:spcAft>
              <a:buFont typeface="Arial" panose="020B0604020202020204" pitchFamily="34" charset="0"/>
              <a:buChar char="•"/>
            </a:pPr>
            <a:r>
              <a:rPr lang="en-US" sz="2400" dirty="0"/>
              <a:t>Principal place of business address;</a:t>
            </a:r>
          </a:p>
          <a:p>
            <a:pPr marL="525971" lvl="1" indent="-233363">
              <a:spcBef>
                <a:spcPts val="0"/>
              </a:spcBef>
              <a:spcAft>
                <a:spcPts val="1200"/>
              </a:spcAft>
              <a:buFont typeface="Arial" panose="020B0604020202020204" pitchFamily="34" charset="0"/>
              <a:buChar char="•"/>
            </a:pPr>
            <a:r>
              <a:rPr lang="en-US" sz="2400" dirty="0"/>
              <a:t>Jurisdiction of formation / registration; and</a:t>
            </a:r>
          </a:p>
          <a:p>
            <a:pPr marL="525971" lvl="1" indent="-233363">
              <a:spcBef>
                <a:spcPts val="0"/>
              </a:spcBef>
              <a:spcAft>
                <a:spcPts val="1200"/>
              </a:spcAft>
              <a:buFont typeface="Arial" panose="020B0604020202020204" pitchFamily="34" charset="0"/>
              <a:buChar char="•"/>
            </a:pPr>
            <a:r>
              <a:rPr lang="en-US" sz="2400" dirty="0"/>
              <a:t>Tax Identification Number.*</a:t>
            </a:r>
          </a:p>
          <a:p>
            <a:pPr marL="233363" indent="-233363">
              <a:spcBef>
                <a:spcPts val="0"/>
              </a:spcBef>
              <a:spcAft>
                <a:spcPts val="1200"/>
              </a:spcAft>
              <a:buFont typeface="Arial" panose="020B0604020202020204" pitchFamily="34" charset="0"/>
              <a:buChar char="•"/>
            </a:pPr>
            <a:r>
              <a:rPr lang="en-US" sz="2400" dirty="0"/>
              <a:t>Required Applicant/Beneficial Owners Information:</a:t>
            </a:r>
          </a:p>
          <a:p>
            <a:pPr marL="525971" lvl="1" indent="-233363">
              <a:spcBef>
                <a:spcPts val="0"/>
              </a:spcBef>
              <a:spcAft>
                <a:spcPts val="1200"/>
              </a:spcAft>
              <a:buFont typeface="Arial" panose="020B0604020202020204" pitchFamily="34" charset="0"/>
              <a:buChar char="•"/>
            </a:pPr>
            <a:r>
              <a:rPr lang="en-US" sz="2400" dirty="0"/>
              <a:t>Full Legal Name;</a:t>
            </a:r>
          </a:p>
          <a:p>
            <a:pPr marL="525971" lvl="1" indent="-233363">
              <a:spcBef>
                <a:spcPts val="0"/>
              </a:spcBef>
              <a:spcAft>
                <a:spcPts val="1200"/>
              </a:spcAft>
              <a:buFont typeface="Arial" panose="020B0604020202020204" pitchFamily="34" charset="0"/>
              <a:buChar char="•"/>
            </a:pPr>
            <a:r>
              <a:rPr lang="en-US" sz="2400" dirty="0"/>
              <a:t>Date of Birth;</a:t>
            </a:r>
          </a:p>
          <a:p>
            <a:pPr marL="525971" lvl="1" indent="-233363">
              <a:spcBef>
                <a:spcPts val="0"/>
              </a:spcBef>
              <a:spcAft>
                <a:spcPts val="1200"/>
              </a:spcAft>
              <a:buFont typeface="Arial" panose="020B0604020202020204" pitchFamily="34" charset="0"/>
              <a:buChar char="•"/>
            </a:pPr>
            <a:r>
              <a:rPr lang="en-US" sz="2400" dirty="0"/>
              <a:t>Current Residential Address; and</a:t>
            </a:r>
          </a:p>
          <a:p>
            <a:pPr marL="525971" lvl="1" indent="-233363">
              <a:lnSpc>
                <a:spcPct val="120000"/>
              </a:lnSpc>
              <a:spcBef>
                <a:spcPts val="0"/>
              </a:spcBef>
              <a:spcAft>
                <a:spcPts val="0"/>
              </a:spcAft>
              <a:buFont typeface="Arial" panose="020B0604020202020204" pitchFamily="34" charset="0"/>
              <a:buChar char="•"/>
            </a:pPr>
            <a:r>
              <a:rPr lang="en-US" sz="2400" dirty="0"/>
              <a:t>Non-Expired U.S. Identification Document, or a Foreign Passport (requires an image of the identification document).</a:t>
            </a:r>
          </a:p>
          <a:p>
            <a:pPr marL="525971" lvl="1" indent="-233363">
              <a:lnSpc>
                <a:spcPct val="120000"/>
              </a:lnSpc>
              <a:spcBef>
                <a:spcPts val="0"/>
              </a:spcBef>
              <a:spcAft>
                <a:spcPts val="0"/>
              </a:spcAft>
              <a:buFont typeface="Arial" panose="020B0604020202020204" pitchFamily="34" charset="0"/>
              <a:buChar char="•"/>
            </a:pPr>
            <a:endParaRPr lang="en-US" sz="2400" dirty="0"/>
          </a:p>
          <a:p>
            <a:pPr marL="233363" indent="-233363">
              <a:spcBef>
                <a:spcPts val="0"/>
              </a:spcBef>
              <a:spcAft>
                <a:spcPts val="1200"/>
              </a:spcAft>
              <a:buFont typeface="Arial" panose="020B0604020202020204" pitchFamily="34" charset="0"/>
              <a:buChar char="•"/>
            </a:pPr>
            <a:r>
              <a:rPr lang="en-US" sz="2400" dirty="0"/>
              <a:t>FinCEN rejected the proposed collection of an individual’s TIN.</a:t>
            </a:r>
          </a:p>
          <a:p>
            <a:pPr marL="525971" lvl="1"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82224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Phase-in of Reporting Requirements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4"/>
            <a:ext cx="10058399" cy="4387115"/>
          </a:xfrm>
        </p:spPr>
        <p:txBody>
          <a:bodyPr>
            <a:normAutofit/>
          </a:bodyPr>
          <a:lstStyle/>
          <a:p>
            <a:pPr marL="233363" indent="-233363">
              <a:spcBef>
                <a:spcPts val="0"/>
              </a:spcBef>
              <a:spcAft>
                <a:spcPts val="1200"/>
              </a:spcAft>
              <a:buFont typeface="Arial" panose="020B0604020202020204" pitchFamily="34" charset="0"/>
              <a:buChar char="•"/>
            </a:pPr>
            <a:r>
              <a:rPr lang="en-US" dirty="0"/>
              <a:t>All new Reporting Companies – those formed or registered after January 1, 2024 – must report BOI for both their Beneficial Owners and Company Applicants to FinCEN </a:t>
            </a:r>
            <a:r>
              <a:rPr lang="en-US" u="sng" dirty="0"/>
              <a:t>within 90 days</a:t>
            </a:r>
            <a:r>
              <a:rPr lang="en-US" dirty="0"/>
              <a:t> after formation or registration (measured from date of actual notice).  After 2024, </a:t>
            </a:r>
            <a:r>
              <a:rPr lang="en-US" u="sng" dirty="0"/>
              <a:t>within 30 days </a:t>
            </a:r>
            <a:r>
              <a:rPr lang="en-US" dirty="0"/>
              <a:t>after formation or registration. </a:t>
            </a:r>
          </a:p>
          <a:p>
            <a:pPr marL="233363" indent="-233363">
              <a:spcBef>
                <a:spcPts val="0"/>
              </a:spcBef>
              <a:spcAft>
                <a:spcPts val="1200"/>
              </a:spcAft>
              <a:buFont typeface="Arial" panose="020B0604020202020204" pitchFamily="34" charset="0"/>
              <a:buChar char="•"/>
            </a:pPr>
            <a:r>
              <a:rPr lang="en-US" dirty="0"/>
              <a:t>All existing Reporting Companies – those formed or registered before January 1,2024 – must report BOI for their Beneficial Owners (but not their Company Applicants) to FinCEN no later than January 1, 2025. </a:t>
            </a:r>
          </a:p>
          <a:p>
            <a:pPr marL="233363" indent="-233363">
              <a:spcBef>
                <a:spcPts val="0"/>
              </a:spcBef>
              <a:spcAft>
                <a:spcPts val="1200"/>
              </a:spcAft>
              <a:buFont typeface="Arial" panose="020B0604020202020204" pitchFamily="34" charset="0"/>
              <a:buChar char="•"/>
            </a:pPr>
            <a:r>
              <a:rPr lang="en-US" dirty="0"/>
              <a:t>Updates – If there are any changes in the identities of Beneficial Owners or to any of their BOI (including change of address, passport numbers, etc.), a Reporting Company must file an updated report with FinCEN </a:t>
            </a:r>
            <a:r>
              <a:rPr lang="en-US" u="sng" dirty="0"/>
              <a:t>within 30 days of the change</a:t>
            </a:r>
            <a:r>
              <a:rPr lang="en-US" dirty="0"/>
              <a:t> - regardless of when the Reporting Company learns of it.</a:t>
            </a:r>
          </a:p>
          <a:p>
            <a:pPr marL="233363" indent="-233363">
              <a:spcBef>
                <a:spcPts val="0"/>
              </a:spcBef>
              <a:spcAft>
                <a:spcPts val="1200"/>
              </a:spcAft>
              <a:buFont typeface="Arial" panose="020B0604020202020204" pitchFamily="34" charset="0"/>
              <a:buChar char="•"/>
            </a:pPr>
            <a:r>
              <a:rPr lang="en-US" dirty="0"/>
              <a:t>Reports will be submitted electronically using FinCEN’s online system titled “Beneficial Ownership Secure System (BOSS)”. </a:t>
            </a:r>
          </a:p>
          <a:p>
            <a:pPr marL="233363"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9903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FinCEN Identifiers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3099490"/>
          </a:xfrm>
        </p:spPr>
        <p:txBody>
          <a:bodyPr>
            <a:normAutofit/>
          </a:bodyPr>
          <a:lstStyle/>
          <a:p>
            <a:pPr marL="233363" indent="-233363">
              <a:spcBef>
                <a:spcPts val="0"/>
              </a:spcBef>
              <a:spcAft>
                <a:spcPts val="1200"/>
              </a:spcAft>
              <a:buFont typeface="Arial" panose="020B0604020202020204" pitchFamily="34" charset="0"/>
              <a:buChar char="•"/>
            </a:pPr>
            <a:r>
              <a:rPr lang="en-US" dirty="0"/>
              <a:t>FinCEN will allow Reporting Company, BOI or Applicant to obtain a numerical “FinCEN Identifier” which may be supplied in lieu of detailed info.</a:t>
            </a:r>
          </a:p>
          <a:p>
            <a:pPr marL="233363" indent="-233363">
              <a:spcBef>
                <a:spcPts val="0"/>
              </a:spcBef>
              <a:spcAft>
                <a:spcPts val="1200"/>
              </a:spcAft>
              <a:buFont typeface="Arial" panose="020B0604020202020204" pitchFamily="34" charset="0"/>
              <a:buChar char="•"/>
            </a:pPr>
            <a:r>
              <a:rPr lang="en-US" dirty="0"/>
              <a:t>He/she will also be responsible for any updates to the BOI.</a:t>
            </a:r>
          </a:p>
          <a:p>
            <a:pPr marL="233363" indent="-233363">
              <a:spcBef>
                <a:spcPts val="0"/>
              </a:spcBef>
              <a:spcAft>
                <a:spcPts val="1200"/>
              </a:spcAft>
              <a:buFont typeface="Arial" panose="020B0604020202020204" pitchFamily="34" charset="0"/>
              <a:buChar char="•"/>
            </a:pPr>
            <a:r>
              <a:rPr lang="en-US" dirty="0"/>
              <a:t>Reporting Companies will also be able to obtain their own FinCEN Identifiers.</a:t>
            </a:r>
          </a:p>
          <a:p>
            <a:pPr marL="525971" lvl="1" indent="-233363">
              <a:spcBef>
                <a:spcPts val="0"/>
              </a:spcBef>
              <a:spcAft>
                <a:spcPts val="1200"/>
              </a:spcAft>
              <a:buFont typeface="Arial" panose="020B0604020202020204" pitchFamily="34" charset="0"/>
              <a:buChar char="•"/>
            </a:pPr>
            <a:r>
              <a:rPr lang="en-US" dirty="0"/>
              <a:t>e.g., if a person is a Beneficial Owner of several Reporting Companies, each of those companies will only have to report that person’s FinCEN Identifier.</a:t>
            </a:r>
          </a:p>
          <a:p>
            <a:pPr marL="0" indent="0">
              <a:spcBef>
                <a:spcPts val="0"/>
              </a:spcBef>
              <a:spcAft>
                <a:spcPts val="1200"/>
              </a:spcAft>
              <a:buNone/>
            </a:pPr>
            <a:endParaRPr lang="en-US" dirty="0"/>
          </a:p>
        </p:txBody>
      </p:sp>
    </p:spTree>
    <p:extLst>
      <p:ext uri="{BB962C8B-B14F-4D97-AF65-F5344CB8AC3E}">
        <p14:creationId xmlns:p14="http://schemas.microsoft.com/office/powerpoint/2010/main" val="54902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Use of BOI information</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717964"/>
            <a:ext cx="10058400" cy="4365595"/>
          </a:xfrm>
        </p:spPr>
        <p:txBody>
          <a:bodyPr>
            <a:noAutofit/>
          </a:bodyPr>
          <a:lstStyle/>
          <a:p>
            <a:pPr marL="0" indent="0">
              <a:spcBef>
                <a:spcPts val="0"/>
              </a:spcBef>
              <a:spcAft>
                <a:spcPts val="1200"/>
              </a:spcAft>
              <a:buNone/>
            </a:pPr>
            <a:r>
              <a:rPr lang="en-US" sz="1800" dirty="0">
                <a:solidFill>
                  <a:schemeClr val="tx1"/>
                </a:solidFill>
              </a:rPr>
              <a:t>The information collected pursuant to this filing is collected on a secure, nonpublic database, and is generally not available for government employees to disclose.  The information is not subject to the Freedom Of Information Act</a:t>
            </a:r>
          </a:p>
          <a:p>
            <a:pPr marL="233363" indent="-233363">
              <a:spcBef>
                <a:spcPts val="0"/>
              </a:spcBef>
              <a:spcAft>
                <a:spcPts val="1200"/>
              </a:spcAft>
              <a:buFont typeface="Arial" panose="020B0604020202020204" pitchFamily="34" charset="0"/>
              <a:buChar char="•"/>
            </a:pPr>
            <a:r>
              <a:rPr lang="en-US" sz="1800" dirty="0">
                <a:solidFill>
                  <a:schemeClr val="tx1"/>
                </a:solidFill>
              </a:rPr>
              <a:t>Those who may access include:</a:t>
            </a:r>
          </a:p>
          <a:p>
            <a:pPr marL="233363" indent="-233363">
              <a:spcBef>
                <a:spcPts val="0"/>
              </a:spcBef>
              <a:spcAft>
                <a:spcPts val="1200"/>
              </a:spcAft>
              <a:buFont typeface="Arial" panose="020B0604020202020204" pitchFamily="34" charset="0"/>
              <a:buChar char="•"/>
            </a:pPr>
            <a:r>
              <a:rPr lang="en-US" sz="1800" dirty="0">
                <a:solidFill>
                  <a:schemeClr val="tx1"/>
                </a:solidFill>
              </a:rPr>
              <a:t>Federal agencies engaged in national security, intelligence, and civil and criminal law enforcement</a:t>
            </a:r>
          </a:p>
          <a:p>
            <a:pPr marL="233363" indent="-233363">
              <a:spcBef>
                <a:spcPts val="0"/>
              </a:spcBef>
              <a:spcAft>
                <a:spcPts val="1200"/>
              </a:spcAft>
              <a:buFont typeface="Arial" panose="020B0604020202020204" pitchFamily="34" charset="0"/>
              <a:buChar char="•"/>
            </a:pPr>
            <a:r>
              <a:rPr lang="en-US" sz="1800" b="0" i="0" dirty="0">
                <a:solidFill>
                  <a:schemeClr val="tx1"/>
                </a:solidFill>
                <a:effectLst/>
              </a:rPr>
              <a:t>State, local, and tribal law enforcement agencies if “a court of competent jurisdiction” rules that those agencies should be allowed access to that information.</a:t>
            </a:r>
          </a:p>
          <a:p>
            <a:pPr marL="233363" indent="-233363">
              <a:spcBef>
                <a:spcPts val="0"/>
              </a:spcBef>
              <a:spcAft>
                <a:spcPts val="1200"/>
              </a:spcAft>
              <a:buFont typeface="Arial" panose="020B0604020202020204" pitchFamily="34" charset="0"/>
              <a:buChar char="•"/>
            </a:pPr>
            <a:r>
              <a:rPr lang="en-US" sz="1800" b="0" i="0" dirty="0">
                <a:solidFill>
                  <a:schemeClr val="tx1"/>
                </a:solidFill>
                <a:effectLst/>
              </a:rPr>
              <a:t>“Trusted” foreign law enforcement via intermediary U.S. federal agencies</a:t>
            </a:r>
            <a:endParaRPr lang="en-US" sz="1800" dirty="0">
              <a:solidFill>
                <a:schemeClr val="tx1"/>
              </a:solidFill>
            </a:endParaRPr>
          </a:p>
          <a:p>
            <a:pPr marL="233363" indent="-233363">
              <a:spcBef>
                <a:spcPts val="0"/>
              </a:spcBef>
              <a:spcAft>
                <a:spcPts val="1200"/>
              </a:spcAft>
              <a:buFont typeface="Arial" panose="020B0604020202020204" pitchFamily="34" charset="0"/>
              <a:buChar char="•"/>
            </a:pPr>
            <a:r>
              <a:rPr lang="en-US" sz="1800" dirty="0">
                <a:solidFill>
                  <a:schemeClr val="tx1"/>
                </a:solidFill>
              </a:rPr>
              <a:t>The Department of the Treasury in connection with its official duties, including tax administration</a:t>
            </a:r>
          </a:p>
          <a:p>
            <a:pPr marL="233363" indent="-233363">
              <a:spcBef>
                <a:spcPts val="0"/>
              </a:spcBef>
              <a:spcAft>
                <a:spcPts val="1200"/>
              </a:spcAft>
              <a:buFont typeface="Arial" panose="020B0604020202020204" pitchFamily="34" charset="0"/>
              <a:buChar char="•"/>
            </a:pPr>
            <a:r>
              <a:rPr lang="en-US" sz="1800" dirty="0">
                <a:solidFill>
                  <a:schemeClr val="tx1"/>
                </a:solidFill>
              </a:rPr>
              <a:t>Financial institutions in order to meet customer due diligence requirements under applicable law and </a:t>
            </a:r>
            <a:r>
              <a:rPr lang="en-US" sz="1800" u="sng" dirty="0">
                <a:solidFill>
                  <a:schemeClr val="tx1"/>
                </a:solidFill>
              </a:rPr>
              <a:t>only if </a:t>
            </a:r>
            <a:r>
              <a:rPr lang="en-US" sz="1800" dirty="0">
                <a:solidFill>
                  <a:schemeClr val="tx1"/>
                </a:solidFill>
              </a:rPr>
              <a:t>the Reporting Company consents to the search.</a:t>
            </a:r>
          </a:p>
          <a:p>
            <a:pPr marL="233363"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21630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Penalties for Failure to Report</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4"/>
            <a:ext cx="10058400" cy="4365595"/>
          </a:xfrm>
        </p:spPr>
        <p:txBody>
          <a:bodyPr>
            <a:noAutofit/>
          </a:bodyPr>
          <a:lstStyle/>
          <a:p>
            <a:pPr marL="233363" indent="-233363">
              <a:spcBef>
                <a:spcPts val="0"/>
              </a:spcBef>
              <a:spcAft>
                <a:spcPts val="600"/>
              </a:spcAft>
              <a:buFont typeface="Arial" panose="020B0604020202020204" pitchFamily="34" charset="0"/>
              <a:buChar char="•"/>
            </a:pPr>
            <a:r>
              <a:rPr lang="en-US" sz="1500" dirty="0"/>
              <a:t>Unlawful for any person to willfully provide false or fraudulent BOI or willfully fail to report complete / update BOI.</a:t>
            </a:r>
          </a:p>
          <a:p>
            <a:pPr marL="525971" lvl="1" indent="-233363">
              <a:spcBef>
                <a:spcPts val="0"/>
              </a:spcBef>
              <a:spcAft>
                <a:spcPts val="1200"/>
              </a:spcAft>
              <a:buFont typeface="Arial" panose="020B0604020202020204" pitchFamily="34" charset="0"/>
              <a:buChar char="•"/>
            </a:pPr>
            <a:r>
              <a:rPr lang="en-US" sz="1500" dirty="0"/>
              <a:t>FinCEN will consider all facts relevant to a determination of willfulness when deciding whether to pursue enforcement actions.</a:t>
            </a:r>
          </a:p>
          <a:p>
            <a:pPr marL="233363" indent="-233363">
              <a:spcBef>
                <a:spcPts val="0"/>
              </a:spcBef>
              <a:spcAft>
                <a:spcPts val="600"/>
              </a:spcAft>
              <a:buFont typeface="Arial" panose="020B0604020202020204" pitchFamily="34" charset="0"/>
              <a:buChar char="•"/>
            </a:pPr>
            <a:r>
              <a:rPr lang="en-US" sz="1500" dirty="0"/>
              <a:t>Civil Reporting Penalties:</a:t>
            </a:r>
          </a:p>
          <a:p>
            <a:pPr marL="525971" lvl="1" indent="-233363">
              <a:spcBef>
                <a:spcPts val="0"/>
              </a:spcBef>
              <a:spcAft>
                <a:spcPts val="1200"/>
              </a:spcAft>
              <a:buFont typeface="Arial" panose="020B0604020202020204" pitchFamily="34" charset="0"/>
              <a:buChar char="•"/>
            </a:pPr>
            <a:r>
              <a:rPr lang="en-US" sz="1500" dirty="0"/>
              <a:t>$500 per day for each day of outstanding violation up to $10,000.</a:t>
            </a:r>
          </a:p>
          <a:p>
            <a:pPr marL="233363" indent="-233363">
              <a:spcBef>
                <a:spcPts val="0"/>
              </a:spcBef>
              <a:spcAft>
                <a:spcPts val="600"/>
              </a:spcAft>
              <a:buFont typeface="Arial" panose="020B0604020202020204" pitchFamily="34" charset="0"/>
              <a:buChar char="•"/>
            </a:pPr>
            <a:r>
              <a:rPr lang="en-US" sz="1500" dirty="0"/>
              <a:t>Criminal Penalties:</a:t>
            </a:r>
          </a:p>
          <a:p>
            <a:pPr marL="525971" lvl="1" indent="-233363">
              <a:spcBef>
                <a:spcPts val="0"/>
              </a:spcBef>
              <a:spcAft>
                <a:spcPts val="1200"/>
              </a:spcAft>
              <a:buFont typeface="Arial" panose="020B0604020202020204" pitchFamily="34" charset="0"/>
              <a:buChar char="•"/>
            </a:pPr>
            <a:r>
              <a:rPr lang="en-US" sz="1500" dirty="0"/>
              <a:t>Maximum 2 years imprisonment.</a:t>
            </a:r>
          </a:p>
          <a:p>
            <a:pPr marL="233363" indent="-233363">
              <a:spcBef>
                <a:spcPts val="0"/>
              </a:spcBef>
              <a:spcAft>
                <a:spcPts val="1200"/>
              </a:spcAft>
              <a:buFont typeface="Arial" panose="020B0604020202020204" pitchFamily="34" charset="0"/>
              <a:buChar char="•"/>
            </a:pPr>
            <a:r>
              <a:rPr lang="en-US" sz="1500" dirty="0"/>
              <a:t>No penalties for negligent reporting.</a:t>
            </a:r>
          </a:p>
          <a:p>
            <a:pPr marL="233363" indent="-233363">
              <a:spcBef>
                <a:spcPts val="0"/>
              </a:spcBef>
              <a:spcAft>
                <a:spcPts val="600"/>
              </a:spcAft>
              <a:buFont typeface="Arial" panose="020B0604020202020204" pitchFamily="34" charset="0"/>
              <a:buChar char="•"/>
            </a:pPr>
            <a:r>
              <a:rPr lang="en-US" sz="1500" dirty="0"/>
              <a:t>Safe Harbor – No penalties in the event an individual who provides inaccurate information:</a:t>
            </a:r>
          </a:p>
          <a:p>
            <a:pPr marL="525971" lvl="1" indent="-233363">
              <a:spcBef>
                <a:spcPts val="0"/>
              </a:spcBef>
              <a:spcAft>
                <a:spcPts val="600"/>
              </a:spcAft>
              <a:buFont typeface="Arial" panose="020B0604020202020204" pitchFamily="34" charset="0"/>
              <a:buChar char="•"/>
            </a:pPr>
            <a:r>
              <a:rPr lang="en-US" sz="1500" dirty="0"/>
              <a:t>Did not know about the inaccuracy;</a:t>
            </a:r>
          </a:p>
          <a:p>
            <a:pPr marL="525971" lvl="1" indent="-233363">
              <a:spcBef>
                <a:spcPts val="0"/>
              </a:spcBef>
              <a:spcAft>
                <a:spcPts val="600"/>
              </a:spcAft>
              <a:buFont typeface="Arial" panose="020B0604020202020204" pitchFamily="34" charset="0"/>
              <a:buChar char="•"/>
            </a:pPr>
            <a:r>
              <a:rPr lang="en-US" sz="1500" dirty="0"/>
              <a:t>Were not attempting to evade reporting requirements;</a:t>
            </a:r>
          </a:p>
          <a:p>
            <a:pPr marL="525971" lvl="1" indent="-233363">
              <a:spcBef>
                <a:spcPts val="0"/>
              </a:spcBef>
              <a:spcAft>
                <a:spcPts val="1200"/>
              </a:spcAft>
              <a:buFont typeface="Arial" panose="020B0604020202020204" pitchFamily="34" charset="0"/>
              <a:buChar char="•"/>
            </a:pPr>
            <a:r>
              <a:rPr lang="en-US" sz="1500" dirty="0"/>
              <a:t>Corrects inaccurate information “voluntarily and promptly,” but no more than 90 days after submission.</a:t>
            </a:r>
          </a:p>
          <a:p>
            <a:pPr marL="233363" indent="-233363">
              <a:spcBef>
                <a:spcPts val="0"/>
              </a:spcBef>
              <a:spcAft>
                <a:spcPts val="1200"/>
              </a:spcAft>
              <a:buFont typeface="Arial" panose="020B0604020202020204" pitchFamily="34" charset="0"/>
              <a:buChar char="•"/>
            </a:pPr>
            <a:r>
              <a:rPr lang="en-US" sz="1500" dirty="0"/>
              <a:t>Misuse of BOI can result in criminal fines up to $250,000 and 5 years imprisonment.</a:t>
            </a:r>
          </a:p>
          <a:p>
            <a:pPr marL="233363" indent="-233363">
              <a:spcBef>
                <a:spcPts val="0"/>
              </a:spcBef>
              <a:spcAft>
                <a:spcPts val="1200"/>
              </a:spcAft>
              <a:buFont typeface="Arial" panose="020B0604020202020204" pitchFamily="34" charset="0"/>
              <a:buChar char="•"/>
            </a:pPr>
            <a:r>
              <a:rPr lang="en-US" sz="1500" dirty="0"/>
              <a:t>Senior officers of an entity that fails to file a required BOI report may be held accountable for that failure</a:t>
            </a:r>
          </a:p>
        </p:txBody>
      </p:sp>
    </p:spTree>
    <p:extLst>
      <p:ext uri="{BB962C8B-B14F-4D97-AF65-F5344CB8AC3E}">
        <p14:creationId xmlns:p14="http://schemas.microsoft.com/office/powerpoint/2010/main" val="199258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Overview</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79" y="1845735"/>
            <a:ext cx="10286067" cy="4237824"/>
          </a:xfrm>
        </p:spPr>
        <p:txBody>
          <a:bodyPr>
            <a:normAutofit/>
          </a:bodyPr>
          <a:lstStyle/>
          <a:p>
            <a:pPr marL="233363" indent="-233363">
              <a:lnSpc>
                <a:spcPct val="120000"/>
              </a:lnSpc>
              <a:spcBef>
                <a:spcPts val="0"/>
              </a:spcBef>
              <a:spcAft>
                <a:spcPts val="1200"/>
              </a:spcAft>
              <a:buFont typeface="Arial" panose="020B0604020202020204" pitchFamily="34" charset="0"/>
              <a:buChar char="•"/>
            </a:pPr>
            <a:r>
              <a:rPr lang="en-US" sz="1800" dirty="0"/>
              <a:t>The Corporate Transparency Act (CTA) is new federal legislation, effective January 1, 2024, promulgated in order to combat money laundering and terrorism financing through United States entities.</a:t>
            </a:r>
          </a:p>
          <a:p>
            <a:pPr marL="233363" indent="-233363">
              <a:lnSpc>
                <a:spcPct val="120000"/>
              </a:lnSpc>
              <a:spcBef>
                <a:spcPts val="0"/>
              </a:spcBef>
              <a:spcAft>
                <a:spcPts val="1200"/>
              </a:spcAft>
              <a:buFont typeface="Arial" panose="020B0604020202020204" pitchFamily="34" charset="0"/>
              <a:buChar char="•"/>
            </a:pPr>
            <a:r>
              <a:rPr lang="en-US" sz="1800" dirty="0"/>
              <a:t>The CTA requires certain business entities to file Beneficial Ownership Information (BOI) and Reporting Company Information with the U.S. Department of the Treasury’s Financial Crimes Enforcement Network (FinCEN).</a:t>
            </a:r>
          </a:p>
          <a:p>
            <a:pPr marL="233363" indent="-233363">
              <a:lnSpc>
                <a:spcPct val="120000"/>
              </a:lnSpc>
              <a:spcBef>
                <a:spcPts val="0"/>
              </a:spcBef>
              <a:spcAft>
                <a:spcPts val="1200"/>
              </a:spcAft>
              <a:buFont typeface="Arial" panose="020B0604020202020204" pitchFamily="34" charset="0"/>
              <a:buChar char="•"/>
            </a:pPr>
            <a:r>
              <a:rPr lang="en-US" sz="1800" dirty="0"/>
              <a:t>BOI will not be made public, but will be available to Federal, State, local, and trusted foreign agencies for law enforcement purposes.</a:t>
            </a:r>
          </a:p>
          <a:p>
            <a:pPr marL="233363" indent="-233363">
              <a:lnSpc>
                <a:spcPct val="120000"/>
              </a:lnSpc>
              <a:spcBef>
                <a:spcPts val="0"/>
              </a:spcBef>
              <a:spcAft>
                <a:spcPts val="1200"/>
              </a:spcAft>
              <a:buFont typeface="Arial" panose="020B0604020202020204" pitchFamily="34" charset="0"/>
              <a:buChar char="•"/>
            </a:pPr>
            <a:r>
              <a:rPr lang="en-US" sz="1800" dirty="0"/>
              <a:t>Purpose:  prevent the illegal use (“money laundering”) of anonymously owned entities</a:t>
            </a:r>
          </a:p>
          <a:p>
            <a:pPr marL="233363" indent="-233363">
              <a:spcBef>
                <a:spcPts val="0"/>
              </a:spcBef>
              <a:spcAft>
                <a:spcPts val="1200"/>
              </a:spcAft>
              <a:buFont typeface="Arial" panose="020B0604020202020204" pitchFamily="34" charset="0"/>
              <a:buChar char="•"/>
            </a:pPr>
            <a:endParaRPr lang="en-US" dirty="0"/>
          </a:p>
          <a:p>
            <a:pPr marL="525971" lvl="1"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176095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6A78-DA71-556C-3AA1-08A69843669D}"/>
              </a:ext>
            </a:extLst>
          </p:cNvPr>
          <p:cNvSpPr>
            <a:spLocks noGrp="1"/>
          </p:cNvSpPr>
          <p:nvPr>
            <p:ph type="title"/>
          </p:nvPr>
        </p:nvSpPr>
        <p:spPr/>
        <p:txBody>
          <a:bodyPr>
            <a:normAutofit/>
          </a:bodyPr>
          <a:lstStyle/>
          <a:p>
            <a:r>
              <a:rPr lang="en-US" sz="4000" dirty="0"/>
              <a:t>CTA Filing Best Practices</a:t>
            </a:r>
          </a:p>
        </p:txBody>
      </p:sp>
      <p:sp>
        <p:nvSpPr>
          <p:cNvPr id="3" name="Content Placeholder 2">
            <a:extLst>
              <a:ext uri="{FF2B5EF4-FFF2-40B4-BE49-F238E27FC236}">
                <a16:creationId xmlns:a16="http://schemas.microsoft.com/office/drawing/2014/main" id="{22930B0A-E9C2-6593-0772-F3EFF29AE280}"/>
              </a:ext>
            </a:extLst>
          </p:cNvPr>
          <p:cNvSpPr>
            <a:spLocks noGrp="1"/>
          </p:cNvSpPr>
          <p:nvPr>
            <p:ph idx="1"/>
          </p:nvPr>
        </p:nvSpPr>
        <p:spPr/>
        <p:txBody>
          <a:bodyPr/>
          <a:lstStyle/>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Don’t file Articles of Organization/Incorporation until all CTA information has been obtained in writing via questionnaire OR until client has confirmed in writing that you will not be responsible for CTA filings.</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Any entity formation questionnaire should explicitly obtain the client’s consent to transmit required CTA information to FinCEN. The entity questionnaire should be signed by the client as to such consent and the accuracy of the information.</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dirty="0">
                <a:solidFill>
                  <a:prstClr val="black">
                    <a:lumMod val="75000"/>
                    <a:lumOff val="25000"/>
                  </a:prstClr>
                </a:solidFill>
              </a:rPr>
              <a:t>Calendar CTA deadlines. </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dirty="0">
                <a:solidFill>
                  <a:prstClr val="black">
                    <a:lumMod val="75000"/>
                    <a:lumOff val="25000"/>
                  </a:prstClr>
                </a:solidFill>
              </a:rPr>
              <a:t>S</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end post-formation letters that include CTA compliance information and explicitly states it is the client’s obligation to notify you of future events that would trigger subsequent CTA filings.</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dirty="0">
                <a:solidFill>
                  <a:prstClr val="black">
                    <a:lumMod val="75000"/>
                    <a:lumOff val="25000"/>
                  </a:prstClr>
                </a:solidFill>
              </a:rPr>
              <a:t>If you are going to be an Applicant, obtain a FinCEN identification number first. </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10365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29F3-A56F-CC4D-E824-0B832EA2C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E6159-EAA9-44CF-D908-1491202EA99B}"/>
              </a:ext>
            </a:extLst>
          </p:cNvPr>
          <p:cNvSpPr>
            <a:spLocks noGrp="1"/>
          </p:cNvSpPr>
          <p:nvPr>
            <p:ph type="title"/>
          </p:nvPr>
        </p:nvSpPr>
        <p:spPr/>
        <p:txBody>
          <a:bodyPr>
            <a:normAutofit/>
          </a:bodyPr>
          <a:lstStyle/>
          <a:p>
            <a:r>
              <a:rPr lang="en-US" sz="4000" dirty="0"/>
              <a:t>Lessons in BOI Reporting</a:t>
            </a:r>
          </a:p>
        </p:txBody>
      </p:sp>
      <p:sp>
        <p:nvSpPr>
          <p:cNvPr id="3" name="Content Placeholder 2">
            <a:extLst>
              <a:ext uri="{FF2B5EF4-FFF2-40B4-BE49-F238E27FC236}">
                <a16:creationId xmlns:a16="http://schemas.microsoft.com/office/drawing/2014/main" id="{56E9D53B-D381-4BBD-B389-125CD2026480}"/>
              </a:ext>
            </a:extLst>
          </p:cNvPr>
          <p:cNvSpPr>
            <a:spLocks noGrp="1"/>
          </p:cNvSpPr>
          <p:nvPr>
            <p:ph idx="1"/>
          </p:nvPr>
        </p:nvSpPr>
        <p:spPr/>
        <p:txBody>
          <a:bodyPr/>
          <a:lstStyle/>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Be proactive about obtaining required BOI.</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sz="2400" dirty="0">
                <a:solidFill>
                  <a:prstClr val="black">
                    <a:lumMod val="75000"/>
                    <a:lumOff val="25000"/>
                  </a:prstClr>
                </a:solidFill>
              </a:rPr>
              <a:t>FinCEN is focused on </a:t>
            </a:r>
            <a:r>
              <a:rPr lang="en-US" sz="2400" b="1" u="sng" dirty="0">
                <a:solidFill>
                  <a:prstClr val="black">
                    <a:lumMod val="75000"/>
                    <a:lumOff val="25000"/>
                  </a:prstClr>
                </a:solidFill>
              </a:rPr>
              <a:t>willful</a:t>
            </a:r>
            <a:r>
              <a:rPr lang="en-US" sz="2400" dirty="0">
                <a:solidFill>
                  <a:prstClr val="black">
                    <a:lumMod val="75000"/>
                    <a:lumOff val="25000"/>
                  </a:prstClr>
                </a:solidFill>
              </a:rPr>
              <a:t> non-compliance. </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Keep this in mind when dealing with uncooperative beneficial owners. </a:t>
            </a:r>
          </a:p>
          <a:p>
            <a:pPr marL="525971" lvl="1" indent="-233363">
              <a:spcBef>
                <a:spcPts val="0"/>
              </a:spcBef>
              <a:spcAft>
                <a:spcPts val="1200"/>
              </a:spcAft>
              <a:buClr>
                <a:srgbClr val="BFBFBF"/>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Consider operating agreement or shareholder agreement updates to address beneficial owner non-compliance.</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sz="2400" dirty="0">
                <a:solidFill>
                  <a:prstClr val="black">
                    <a:lumMod val="75000"/>
                    <a:lumOff val="25000"/>
                  </a:prstClr>
                </a:solidFill>
              </a:rPr>
              <a:t>What if a beneficial owner does not have required identification documentation?</a:t>
            </a: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05837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5A43-FFFD-B8A9-6252-0BE44DE76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6F3C4-A1B2-B731-1AC8-4ADEA2B29B8D}"/>
              </a:ext>
            </a:extLst>
          </p:cNvPr>
          <p:cNvSpPr>
            <a:spLocks noGrp="1"/>
          </p:cNvSpPr>
          <p:nvPr>
            <p:ph type="title"/>
          </p:nvPr>
        </p:nvSpPr>
        <p:spPr/>
        <p:txBody>
          <a:bodyPr>
            <a:normAutofit/>
          </a:bodyPr>
          <a:lstStyle/>
          <a:p>
            <a:r>
              <a:rPr lang="en-US" sz="4000" dirty="0"/>
              <a:t>Resources</a:t>
            </a:r>
          </a:p>
        </p:txBody>
      </p:sp>
      <p:sp>
        <p:nvSpPr>
          <p:cNvPr id="3" name="Content Placeholder 2">
            <a:extLst>
              <a:ext uri="{FF2B5EF4-FFF2-40B4-BE49-F238E27FC236}">
                <a16:creationId xmlns:a16="http://schemas.microsoft.com/office/drawing/2014/main" id="{9AE034CD-AF60-39EB-A0A3-78400AA74049}"/>
              </a:ext>
            </a:extLst>
          </p:cNvPr>
          <p:cNvSpPr>
            <a:spLocks noGrp="1"/>
          </p:cNvSpPr>
          <p:nvPr>
            <p:ph idx="1"/>
          </p:nvPr>
        </p:nvSpPr>
        <p:spPr/>
        <p:txBody>
          <a:bodyPr/>
          <a:lstStyle/>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BOI FAQ: </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2"/>
              </a:rPr>
              <a:t>https://fincen.gov/boi-faqs</a:t>
            </a:r>
            <a:endPar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sz="2400" dirty="0">
                <a:solidFill>
                  <a:prstClr val="black">
                    <a:lumMod val="75000"/>
                    <a:lumOff val="25000"/>
                  </a:prstClr>
                </a:solidFill>
              </a:rPr>
              <a:t>Small Entity Compliance Guide: </a:t>
            </a:r>
            <a:r>
              <a:rPr lang="en-US" sz="2400" dirty="0">
                <a:solidFill>
                  <a:prstClr val="black">
                    <a:lumMod val="75000"/>
                    <a:lumOff val="25000"/>
                  </a:prstClr>
                </a:solidFill>
                <a:hlinkClick r:id="rId3"/>
              </a:rPr>
              <a:t>https://fincen.gov/boi/small-entity-compliance-guide</a:t>
            </a:r>
            <a:endParaRPr lang="en-US" sz="2400" dirty="0">
              <a:solidFill>
                <a:prstClr val="black">
                  <a:lumMod val="75000"/>
                  <a:lumOff val="25000"/>
                </a:prstClr>
              </a:solidFill>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r>
              <a:rPr lang="en-US" sz="2400" dirty="0">
                <a:solidFill>
                  <a:prstClr val="black">
                    <a:lumMod val="75000"/>
                    <a:lumOff val="25000"/>
                  </a:prstClr>
                </a:solidFill>
              </a:rPr>
              <a:t>FinCEN Reference Materials: </a:t>
            </a:r>
            <a:r>
              <a:rPr lang="en-US" sz="2400" dirty="0">
                <a:solidFill>
                  <a:prstClr val="black">
                    <a:lumMod val="75000"/>
                    <a:lumOff val="25000"/>
                  </a:prstClr>
                </a:solidFill>
                <a:hlinkClick r:id="rId4"/>
              </a:rPr>
              <a:t>https://fincen.gov/boi/Reference-materials</a:t>
            </a:r>
            <a:endParaRPr lang="en-US" sz="2400" dirty="0">
              <a:solidFill>
                <a:prstClr val="black">
                  <a:lumMod val="75000"/>
                  <a:lumOff val="25000"/>
                </a:prstClr>
              </a:solidFill>
            </a:endParaRPr>
          </a:p>
          <a:p>
            <a:pPr marL="0" marR="0" lvl="0" indent="0" algn="l" defTabSz="914400" rtl="0" eaLnBrk="1" fontAlgn="auto" latinLnBrk="0" hangingPunct="1">
              <a:lnSpc>
                <a:spcPct val="90000"/>
              </a:lnSpc>
              <a:spcBef>
                <a:spcPts val="0"/>
              </a:spcBef>
              <a:spcAft>
                <a:spcPts val="1200"/>
              </a:spcAft>
              <a:buClr>
                <a:srgbClr val="BFBFBF"/>
              </a:buClr>
              <a:buSzPct val="10000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90000"/>
              </a:lnSpc>
              <a:spcBef>
                <a:spcPts val="0"/>
              </a:spcBef>
              <a:spcAft>
                <a:spcPts val="1200"/>
              </a:spcAft>
              <a:buClr>
                <a:srgbClr val="BFBFBF"/>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91825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63677ED4-8AE2-4D06-859E-A5014AB223B7}"/>
              </a:ext>
            </a:extLst>
          </p:cNvPr>
          <p:cNvPicPr>
            <a:picLocks noChangeAspect="1"/>
          </p:cNvPicPr>
          <p:nvPr/>
        </p:nvPicPr>
        <p:blipFill rotWithShape="1">
          <a:blip r:embed="rId2"/>
          <a:srcRect l="46068" t="9091" r="6195"/>
          <a:stretch/>
        </p:blipFill>
        <p:spPr>
          <a:xfrm>
            <a:off x="0" y="0"/>
            <a:ext cx="4848012" cy="632691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extBox 3">
            <a:extLst>
              <a:ext uri="{FF2B5EF4-FFF2-40B4-BE49-F238E27FC236}">
                <a16:creationId xmlns:a16="http://schemas.microsoft.com/office/drawing/2014/main" id="{BA129207-F5FB-5180-34F9-2B5B8A32193F}"/>
              </a:ext>
            </a:extLst>
          </p:cNvPr>
          <p:cNvSpPr txBox="1"/>
          <p:nvPr/>
        </p:nvSpPr>
        <p:spPr>
          <a:xfrm>
            <a:off x="6095999" y="2633712"/>
            <a:ext cx="4748613" cy="861774"/>
          </a:xfrm>
          <a:prstGeom prst="rect">
            <a:avLst/>
          </a:prstGeom>
          <a:noFill/>
        </p:spPr>
        <p:txBody>
          <a:bodyPr wrap="square">
            <a:spAutoFit/>
          </a:bodyPr>
          <a:lstStyle/>
          <a:p>
            <a:r>
              <a:rPr kumimoji="0" lang="en-US" sz="5000" b="0" i="0" u="none" strike="noStrike" kern="1200" cap="none" spc="0" normalizeH="0" baseline="0" noProof="0" dirty="0">
                <a:ln>
                  <a:noFill/>
                </a:ln>
                <a:solidFill>
                  <a:srgbClr val="002060"/>
                </a:solidFill>
                <a:effectLst/>
                <a:uLnTx/>
                <a:uFillTx/>
                <a:latin typeface="Trebuchet MS" panose="020B0603020202020204"/>
                <a:ea typeface="+mn-ea"/>
                <a:cs typeface="+mn-cs"/>
              </a:rPr>
              <a:t>Questions? </a:t>
            </a:r>
            <a:endParaRPr lang="en-US" dirty="0"/>
          </a:p>
        </p:txBody>
      </p:sp>
    </p:spTree>
    <p:extLst>
      <p:ext uri="{BB962C8B-B14F-4D97-AF65-F5344CB8AC3E}">
        <p14:creationId xmlns:p14="http://schemas.microsoft.com/office/powerpoint/2010/main" val="1259288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F36CA-6E8F-236B-E940-11DB08DA8D7D}"/>
              </a:ext>
            </a:extLst>
          </p:cNvPr>
          <p:cNvSpPr txBox="1"/>
          <p:nvPr/>
        </p:nvSpPr>
        <p:spPr>
          <a:xfrm>
            <a:off x="1909729" y="435174"/>
            <a:ext cx="2559721" cy="13080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rPr>
              <a:t>Tim Boone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rPr>
              <a:t>Email: Timothy.Boone@berliner.com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rPr>
              <a:t>Phone: (209) 576-0111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rPr>
              <a:t>Practices: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A5A5A5">
                    <a:lumMod val="10000"/>
                  </a:srgbClr>
                </a:solidFill>
                <a:latin typeface="Arial" panose="020B0604020202020204" pitchFamily="34" charset="0"/>
                <a:cs typeface="Arial" panose="020B0604020202020204" pitchFamily="34" charset="0"/>
              </a:rPr>
              <a:t>Real Estate, </a:t>
            </a:r>
            <a:r>
              <a:rPr kumimoji="0" lang="en-US" sz="1100" b="0" i="0" u="none" strike="noStrike" kern="1200" cap="none" spc="0" normalizeH="0" baseline="0" noProof="0" dirty="0">
                <a:ln>
                  <a:noFill/>
                </a:ln>
                <a:solidFill>
                  <a:srgbClr val="A5A5A5">
                    <a:lumMod val="10000"/>
                  </a:srgbClr>
                </a:solidFill>
                <a:effectLst/>
                <a:uLnTx/>
                <a:uFillTx/>
                <a:latin typeface="Arial" panose="020B0604020202020204" pitchFamily="34" charset="0"/>
                <a:cs typeface="Arial" panose="020B0604020202020204" pitchFamily="34" charset="0"/>
              </a:rPr>
              <a:t>Tax Law, Corporate Law, Estate Planning</a:t>
            </a:r>
          </a:p>
        </p:txBody>
      </p:sp>
      <p:pic>
        <p:nvPicPr>
          <p:cNvPr id="1026" name="Picture 2" descr="Timothy K.  Boone">
            <a:extLst>
              <a:ext uri="{FF2B5EF4-FFF2-40B4-BE49-F238E27FC236}">
                <a16:creationId xmlns:a16="http://schemas.microsoft.com/office/drawing/2014/main" id="{FC630985-08DD-B1D2-22AC-2B886B0F3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2" y="230909"/>
            <a:ext cx="1291883" cy="1615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low confidence">
            <a:extLst>
              <a:ext uri="{FF2B5EF4-FFF2-40B4-BE49-F238E27FC236}">
                <a16:creationId xmlns:a16="http://schemas.microsoft.com/office/drawing/2014/main" id="{F42268EC-FC95-6661-A188-438AD80D6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619" y="294299"/>
            <a:ext cx="2209207" cy="1030963"/>
          </a:xfrm>
          <a:prstGeom prst="rect">
            <a:avLst/>
          </a:prstGeom>
        </p:spPr>
      </p:pic>
      <p:sp>
        <p:nvSpPr>
          <p:cNvPr id="5" name="TextBox 4">
            <a:extLst>
              <a:ext uri="{FF2B5EF4-FFF2-40B4-BE49-F238E27FC236}">
                <a16:creationId xmlns:a16="http://schemas.microsoft.com/office/drawing/2014/main" id="{706E8DE9-0146-8967-E967-2A621233BF36}"/>
              </a:ext>
            </a:extLst>
          </p:cNvPr>
          <p:cNvSpPr txBox="1"/>
          <p:nvPr/>
        </p:nvSpPr>
        <p:spPr>
          <a:xfrm>
            <a:off x="6973367" y="1387648"/>
            <a:ext cx="4170348" cy="4660571"/>
          </a:xfrm>
          <a:prstGeom prst="rect">
            <a:avLst/>
          </a:prstGeom>
          <a:noFill/>
        </p:spPr>
        <p:txBody>
          <a:bodyPr wrap="square">
            <a:spAutoFit/>
          </a:bodyPr>
          <a:lstStyle/>
          <a:p>
            <a:pPr marL="0" marR="0" lvl="0" indent="0" algn="l" defTabSz="457200" rtl="0" eaLnBrk="1" fontAlgn="auto" latinLnBrk="0" hangingPunct="1">
              <a:lnSpc>
                <a:spcPct val="120000"/>
              </a:lnSpc>
              <a:spcBef>
                <a:spcPts val="1000"/>
              </a:spcBef>
              <a:spcAft>
                <a:spcPts val="0"/>
              </a:spcAft>
              <a:buClr>
                <a:srgbClr val="BFBFBF"/>
              </a:buClr>
              <a:buSzPct val="80000"/>
              <a:buFont typeface="Wingdings 3" charset="2"/>
              <a:buNone/>
              <a:tabLst/>
              <a:defRPr/>
            </a:pPr>
            <a:r>
              <a:rPr kumimoji="0" lang="en-US" sz="1300" b="1"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About Berliner Cohen, LLP</a:t>
            </a:r>
          </a:p>
          <a:p>
            <a:pPr marL="0" marR="0" lvl="0" indent="0" algn="l" defTabSz="457200" rtl="0" eaLnBrk="1" fontAlgn="auto" latinLnBrk="0" hangingPunct="1">
              <a:lnSpc>
                <a:spcPct val="120000"/>
              </a:lnSpc>
              <a:spcBef>
                <a:spcPts val="1000"/>
              </a:spcBef>
              <a:spcAft>
                <a:spcPts val="0"/>
              </a:spcAft>
              <a:buClr>
                <a:srgbClr val="BFBFBF"/>
              </a:buClr>
              <a:buSzPct val="80000"/>
              <a:buFont typeface="Wingdings 3" charset="2"/>
              <a:buNone/>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Berliner Cohen serves the business and regulatory needs of private businesses and public agencies.  For over 50 years, the firm has developed the special expertise required by a diverse client base consisting of some of Northern California’s most influential and largest corporations, new ventures, leading real estate developers, cutting-edge technology companies, municipalities and public agencies, healthcare providers, and mortgage banking companies. </a:t>
            </a:r>
            <a:b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br>
            <a:b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Berliner Cohen attorneys concentrate on providing experienced, knowledgeable and innovative solutions and services for our clients in numerous practice areas, including:</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Business Litigation </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Corporate and Tax</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Employment</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Hospitality </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Estate Planning</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Real Estate Litigation and Contract Negotiation</a:t>
            </a:r>
          </a:p>
          <a:p>
            <a:pPr marL="342900" marR="0" lvl="0" indent="-342900" algn="l" defTabSz="457200" rtl="0" eaLnBrk="1" fontAlgn="auto" latinLnBrk="0" hangingPunct="1">
              <a:lnSpc>
                <a:spcPct val="120000"/>
              </a:lnSpc>
              <a:spcBef>
                <a:spcPts val="400"/>
              </a:spcBef>
              <a:spcAft>
                <a:spcPts val="0"/>
              </a:spcAft>
              <a:buClr>
                <a:srgbClr val="BFBFBF"/>
              </a:buClr>
              <a:buSzPct val="80000"/>
              <a:buFont typeface="Wingdings 3" charset="2"/>
              <a:buChar char=""/>
              <a:tabLst/>
              <a:defRPr/>
            </a:pPr>
            <a:r>
              <a:rPr kumimoji="0" lang="en-US" sz="1100" b="0" i="0" u="none" strike="noStrike" kern="1200" cap="none" spc="0" normalizeH="0" baseline="0" noProof="0" dirty="0">
                <a:ln>
                  <a:noFill/>
                </a:ln>
                <a:solidFill>
                  <a:srgbClr val="003296">
                    <a:lumMod val="10000"/>
                  </a:srgbClr>
                </a:solidFill>
                <a:effectLst/>
                <a:uLnTx/>
                <a:uFillTx/>
                <a:latin typeface="Arial" panose="020B0604020202020204" pitchFamily="34" charset="0"/>
                <a:ea typeface="+mn-ea"/>
                <a:cs typeface="Arial" panose="020B0604020202020204" pitchFamily="34" charset="0"/>
              </a:rPr>
              <a:t>Land Use Planning and Development</a:t>
            </a:r>
          </a:p>
        </p:txBody>
      </p:sp>
      <p:sp>
        <p:nvSpPr>
          <p:cNvPr id="6" name="TextBox 5">
            <a:extLst>
              <a:ext uri="{FF2B5EF4-FFF2-40B4-BE49-F238E27FC236}">
                <a16:creationId xmlns:a16="http://schemas.microsoft.com/office/drawing/2014/main" id="{A134D35B-0D88-0586-04D5-D2F99FCBEC3B}"/>
              </a:ext>
            </a:extLst>
          </p:cNvPr>
          <p:cNvSpPr txBox="1"/>
          <p:nvPr/>
        </p:nvSpPr>
        <p:spPr>
          <a:xfrm>
            <a:off x="371492" y="2025692"/>
            <a:ext cx="4847142" cy="3933193"/>
          </a:xfrm>
          <a:prstGeom prst="rect">
            <a:avLst/>
          </a:prstGeom>
          <a:noFill/>
        </p:spPr>
        <p:txBody>
          <a:bodyPr wrap="square" rtlCol="0">
            <a:spAutoFit/>
          </a:bodyPr>
          <a:lstStyle/>
          <a:p>
            <a:pPr algn="l">
              <a:lnSpc>
                <a:spcPct val="120000"/>
              </a:lnSpc>
            </a:pPr>
            <a:r>
              <a:rPr lang="en-US" sz="1100" b="0" i="0" dirty="0">
                <a:solidFill>
                  <a:srgbClr val="000000"/>
                </a:solidFill>
                <a:effectLst/>
                <a:latin typeface="Arial" panose="020B0604020202020204" pitchFamily="34" charset="0"/>
                <a:cs typeface="Arial" panose="020B0604020202020204" pitchFamily="34" charset="0"/>
              </a:rPr>
              <a:t>Tim’s practice areas include complex real estate and business transactions, business formation, estate planning, and trust and estate administration.  He has counseled clients in the negotiation and drafting of leases, easements, 1031 exchanges, the purchase and sale of real estate and business interests, business formation, and business and estate succession.</a:t>
            </a:r>
          </a:p>
          <a:p>
            <a:pPr algn="l">
              <a:lnSpc>
                <a:spcPct val="120000"/>
              </a:lnSpc>
            </a:pPr>
            <a:endParaRPr lang="en-US" sz="1100" b="0" i="0" dirty="0">
              <a:solidFill>
                <a:srgbClr val="000000"/>
              </a:solidFill>
              <a:effectLst/>
              <a:latin typeface="Arial" panose="020B0604020202020204" pitchFamily="34" charset="0"/>
              <a:cs typeface="Arial" panose="020B0604020202020204" pitchFamily="34" charset="0"/>
            </a:endParaRPr>
          </a:p>
          <a:p>
            <a:pPr algn="l">
              <a:lnSpc>
                <a:spcPct val="120000"/>
              </a:lnSpc>
            </a:pPr>
            <a:r>
              <a:rPr lang="en-US" sz="1100" b="0" i="0" dirty="0">
                <a:solidFill>
                  <a:srgbClr val="000000"/>
                </a:solidFill>
                <a:effectLst/>
                <a:latin typeface="Arial" panose="020B0604020202020204" pitchFamily="34" charset="0"/>
                <a:cs typeface="Arial" panose="020B0604020202020204" pitchFamily="34" charset="0"/>
              </a:rPr>
              <a:t>Prior to joining Berliner Cohen, Tim served as Vice President of Legal Services for Crescendo Interactive, a renowned leader in the field of charitable planning. While at Crescendo, he assisted nonprofit fundraisers, financial advisors, and attorneys in creating advanced estate and charitable plans.  </a:t>
            </a:r>
          </a:p>
          <a:p>
            <a:pPr algn="l">
              <a:lnSpc>
                <a:spcPct val="120000"/>
              </a:lnSpc>
            </a:pPr>
            <a:endParaRPr lang="en-US" sz="1100" b="0" i="0" dirty="0">
              <a:solidFill>
                <a:srgbClr val="000000"/>
              </a:solidFill>
              <a:effectLst/>
              <a:latin typeface="Arial" panose="020B0604020202020204" pitchFamily="34" charset="0"/>
              <a:cs typeface="Arial" panose="020B0604020202020204" pitchFamily="34" charset="0"/>
            </a:endParaRPr>
          </a:p>
          <a:p>
            <a:pPr algn="l">
              <a:lnSpc>
                <a:spcPct val="120000"/>
              </a:lnSpc>
            </a:pPr>
            <a:r>
              <a:rPr lang="en-US" sz="1100" b="0" i="0" dirty="0">
                <a:solidFill>
                  <a:srgbClr val="000000"/>
                </a:solidFill>
                <a:effectLst/>
                <a:latin typeface="Arial" panose="020B0604020202020204" pitchFamily="34" charset="0"/>
                <a:cs typeface="Arial" panose="020B0604020202020204" pitchFamily="34" charset="0"/>
              </a:rPr>
              <a:t>Tim is a fourth-generation resident of Modesto and Stanislaus County and the proud grandson of a retired peach and almond farmer.  He is also honored to give back to his community as a board member for the Stanislaus County Education Foundation, the Stanislaus County Estate Planning Council, and Modesto Sunrise Rotary.</a:t>
            </a:r>
          </a:p>
          <a:p>
            <a:pPr algn="l">
              <a:lnSpc>
                <a:spcPct val="120000"/>
              </a:lnSpc>
            </a:pPr>
            <a:endParaRPr lang="en-US" sz="11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19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1662-EDB6-C050-35B8-610A5D37258B}"/>
              </a:ext>
            </a:extLst>
          </p:cNvPr>
          <p:cNvSpPr>
            <a:spLocks noGrp="1"/>
          </p:cNvSpPr>
          <p:nvPr>
            <p:ph type="title"/>
          </p:nvPr>
        </p:nvSpPr>
        <p:spPr/>
        <p:txBody>
          <a:bodyPr/>
          <a:lstStyle/>
          <a:p>
            <a:r>
              <a:rPr lang="en-US" dirty="0"/>
              <a:t>Is the CTA Constitutional? </a:t>
            </a:r>
          </a:p>
        </p:txBody>
      </p:sp>
      <p:sp>
        <p:nvSpPr>
          <p:cNvPr id="5" name="Content Placeholder 4">
            <a:extLst>
              <a:ext uri="{FF2B5EF4-FFF2-40B4-BE49-F238E27FC236}">
                <a16:creationId xmlns:a16="http://schemas.microsoft.com/office/drawing/2014/main" id="{657C946B-1A72-8F5A-20CA-08E50E63413D}"/>
              </a:ext>
            </a:extLst>
          </p:cNvPr>
          <p:cNvSpPr>
            <a:spLocks noGrp="1"/>
          </p:cNvSpPr>
          <p:nvPr>
            <p:ph idx="1"/>
          </p:nvPr>
        </p:nvSpPr>
        <p:spPr/>
        <p:txBody>
          <a:bodyPr/>
          <a:lstStyle/>
          <a:p>
            <a:pPr>
              <a:buFont typeface="Wingdings" panose="05000000000000000000" pitchFamily="2" charset="2"/>
              <a:buChar char="§"/>
            </a:pPr>
            <a:r>
              <a:rPr lang="en-US" i="1" dirty="0"/>
              <a:t>National Small Business United v. Yellen</a:t>
            </a:r>
            <a:r>
              <a:rPr lang="en-US" dirty="0"/>
              <a:t>, No. 5:22-cv-01448 (N.D. Ala.)</a:t>
            </a:r>
          </a:p>
          <a:p>
            <a:pPr lvl="1">
              <a:buFont typeface="Wingdings" panose="05000000000000000000" pitchFamily="2" charset="2"/>
              <a:buChar char="§"/>
            </a:pPr>
            <a:r>
              <a:rPr lang="en-US" dirty="0"/>
              <a:t>March 1, 2024 – District Court found the CTA unconstitutional. Declaratory relief applied ONLY to plaintiffs.</a:t>
            </a:r>
          </a:p>
          <a:p>
            <a:pPr lvl="1">
              <a:buFont typeface="Wingdings" panose="05000000000000000000" pitchFamily="2" charset="2"/>
              <a:buChar char="§"/>
            </a:pPr>
            <a:r>
              <a:rPr lang="en-US" dirty="0"/>
              <a:t>March 11, 2024 – Dept. of Treasury filed notice of appeal. </a:t>
            </a:r>
          </a:p>
          <a:p>
            <a:pPr lvl="1">
              <a:buFont typeface="Wingdings" panose="05000000000000000000" pitchFamily="2" charset="2"/>
              <a:buChar char="§"/>
            </a:pPr>
            <a:r>
              <a:rPr lang="en-US" dirty="0"/>
              <a:t>September 27, 2024 – 11</a:t>
            </a:r>
            <a:r>
              <a:rPr lang="en-US" baseline="30000" dirty="0"/>
              <a:t>th</a:t>
            </a:r>
            <a:r>
              <a:rPr lang="en-US" dirty="0"/>
              <a:t> Circuit heard oral arguments in appeal. </a:t>
            </a:r>
          </a:p>
          <a:p>
            <a:pPr lvl="1">
              <a:buFont typeface="Wingdings" panose="05000000000000000000" pitchFamily="2" charset="2"/>
              <a:buChar char="§"/>
            </a:pPr>
            <a:endParaRPr lang="en-US" dirty="0"/>
          </a:p>
          <a:p>
            <a:pPr marL="91440" marR="0" lvl="0" indent="-91440" algn="l" defTabSz="914400" rtl="0" eaLnBrk="1" fontAlgn="auto" latinLnBrk="0" hangingPunct="1">
              <a:lnSpc>
                <a:spcPct val="90000"/>
              </a:lnSpc>
              <a:spcBef>
                <a:spcPts val="1200"/>
              </a:spcBef>
              <a:spcAft>
                <a:spcPts val="200"/>
              </a:spcAft>
              <a:buClr>
                <a:srgbClr val="BFBFBF"/>
              </a:buClr>
              <a:buSzPct val="100000"/>
              <a:buFont typeface="Wingdings" panose="05000000000000000000" pitchFamily="2" charset="2"/>
              <a:buChar char="§"/>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Firestone v. Yellen, Docket No. 3:24-cv-01034 (D. Ore.)</a:t>
            </a:r>
          </a:p>
          <a:p>
            <a:pPr lvl="1" indent="-91440">
              <a:spcBef>
                <a:spcPts val="1200"/>
              </a:spcBef>
              <a:spcAft>
                <a:spcPts val="200"/>
              </a:spcAft>
              <a:buClr>
                <a:srgbClr val="BFBFBF"/>
              </a:buClr>
              <a:buSzPct val="100000"/>
              <a:buFont typeface="Wingdings" panose="05000000000000000000" pitchFamily="2" charset="2"/>
              <a:buChar char="§"/>
              <a:defRPr/>
            </a:pPr>
            <a:r>
              <a:rPr lang="en-US" dirty="0">
                <a:solidFill>
                  <a:prstClr val="black">
                    <a:lumMod val="75000"/>
                    <a:lumOff val="25000"/>
                  </a:prstClr>
                </a:solidFill>
              </a:rPr>
              <a:t>September 20, 2024 – Plaintiffs’ request for a preliminary injunction denied. </a:t>
            </a:r>
          </a:p>
          <a:p>
            <a:pPr lvl="1" indent="-91440">
              <a:spcBef>
                <a:spcPts val="1200"/>
              </a:spcBef>
              <a:spcAft>
                <a:spcPts val="200"/>
              </a:spcAft>
              <a:buClr>
                <a:srgbClr val="BFBFBF"/>
              </a:buClr>
              <a:buSzPct val="100000"/>
              <a:buFont typeface="Wingdings" panose="05000000000000000000" pitchFamily="2" charset="2"/>
              <a:buChar char="§"/>
              <a:defRPr/>
            </a:pPr>
            <a:endParaRPr lang="en-US" dirty="0">
              <a:solidFill>
                <a:prstClr val="black">
                  <a:lumMod val="75000"/>
                  <a:lumOff val="25000"/>
                </a:prstClr>
              </a:solidFill>
            </a:endParaRPr>
          </a:p>
          <a:p>
            <a:pPr marL="292608" lvl="1" indent="0">
              <a:spcBef>
                <a:spcPts val="1200"/>
              </a:spcBef>
              <a:spcAft>
                <a:spcPts val="200"/>
              </a:spcAft>
              <a:buClr>
                <a:srgbClr val="BFBFBF"/>
              </a:buClr>
              <a:buSzPct val="100000"/>
              <a:buNone/>
              <a:defRPr/>
            </a:pPr>
            <a:r>
              <a:rPr lang="en-US" sz="2400" b="1" u="sng" dirty="0">
                <a:solidFill>
                  <a:prstClr val="black">
                    <a:lumMod val="75000"/>
                    <a:lumOff val="25000"/>
                  </a:prstClr>
                </a:solidFill>
              </a:rPr>
              <a:t>BIG TAKEAWAY</a:t>
            </a:r>
            <a:r>
              <a:rPr lang="en-US" dirty="0">
                <a:solidFill>
                  <a:prstClr val="black">
                    <a:lumMod val="75000"/>
                    <a:lumOff val="25000"/>
                  </a:prstClr>
                </a:solidFill>
              </a:rPr>
              <a:t>: </a:t>
            </a:r>
            <a:r>
              <a:rPr lang="en-US" sz="2400" dirty="0">
                <a:solidFill>
                  <a:prstClr val="black">
                    <a:lumMod val="75000"/>
                    <a:lumOff val="25000"/>
                  </a:prstClr>
                </a:solidFill>
              </a:rPr>
              <a:t>Clients can’t wait for the courts to save them! </a:t>
            </a:r>
          </a:p>
        </p:txBody>
      </p:sp>
    </p:spTree>
    <p:extLst>
      <p:ext uri="{BB962C8B-B14F-4D97-AF65-F5344CB8AC3E}">
        <p14:creationId xmlns:p14="http://schemas.microsoft.com/office/powerpoint/2010/main" val="196933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Who is Required to Report</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4892816"/>
          </a:xfrm>
        </p:spPr>
        <p:txBody>
          <a:bodyPr>
            <a:noAutofit/>
          </a:bodyPr>
          <a:lstStyle/>
          <a:p>
            <a:pPr marL="233363" indent="-233363">
              <a:spcBef>
                <a:spcPts val="0"/>
              </a:spcBef>
              <a:spcAft>
                <a:spcPts val="1200"/>
              </a:spcAft>
              <a:buFont typeface="Arial" panose="020B0604020202020204" pitchFamily="34" charset="0"/>
              <a:buChar char="•"/>
            </a:pPr>
            <a:r>
              <a:rPr lang="en-US" dirty="0"/>
              <a:t>Reporting Companies are required to report BOI and entity information to FinCEN. </a:t>
            </a:r>
          </a:p>
          <a:p>
            <a:pPr marL="233363" indent="-233363">
              <a:spcBef>
                <a:spcPts val="0"/>
              </a:spcBef>
              <a:spcAft>
                <a:spcPts val="1200"/>
              </a:spcAft>
              <a:buFont typeface="Arial" panose="020B0604020202020204" pitchFamily="34" charset="0"/>
              <a:buChar char="•"/>
            </a:pPr>
            <a:r>
              <a:rPr lang="en-US" dirty="0"/>
              <a:t>“</a:t>
            </a:r>
            <a:r>
              <a:rPr lang="en-US" i="1" dirty="0"/>
              <a:t>Reporting Companies</a:t>
            </a:r>
            <a:r>
              <a:rPr lang="en-US" dirty="0"/>
              <a:t>” are either domestic or foreign entities that are:</a:t>
            </a:r>
          </a:p>
          <a:p>
            <a:pPr marL="525971" lvl="1" indent="-233363">
              <a:spcBef>
                <a:spcPts val="0"/>
              </a:spcBef>
              <a:spcAft>
                <a:spcPts val="1200"/>
              </a:spcAft>
              <a:buFont typeface="Arial" panose="020B0604020202020204" pitchFamily="34" charset="0"/>
              <a:buChar char="•"/>
            </a:pPr>
            <a:r>
              <a:rPr lang="en-US" sz="2000" dirty="0"/>
              <a:t>A corporation,</a:t>
            </a:r>
          </a:p>
          <a:p>
            <a:pPr marL="525971" lvl="1" indent="-233363">
              <a:spcBef>
                <a:spcPts val="0"/>
              </a:spcBef>
              <a:spcAft>
                <a:spcPts val="1200"/>
              </a:spcAft>
              <a:buFont typeface="Arial" panose="020B0604020202020204" pitchFamily="34" charset="0"/>
              <a:buChar char="•"/>
            </a:pPr>
            <a:r>
              <a:rPr lang="en-US" sz="2000" dirty="0"/>
              <a:t>A limited liability company, or</a:t>
            </a:r>
          </a:p>
          <a:p>
            <a:pPr marL="525971" lvl="1" indent="-233363">
              <a:spcBef>
                <a:spcPts val="0"/>
              </a:spcBef>
              <a:spcAft>
                <a:spcPts val="1200"/>
              </a:spcAft>
              <a:buFont typeface="Arial" panose="020B0604020202020204" pitchFamily="34" charset="0"/>
              <a:buChar char="•"/>
            </a:pPr>
            <a:r>
              <a:rPr lang="en-US" sz="2000" dirty="0"/>
              <a:t>Any entity created (or a foreign entity registered in the US) by the filing of a document with a secretary of state or any similar office under the law of a state or Indian tribe.</a:t>
            </a:r>
          </a:p>
          <a:p>
            <a:pPr marL="525971" lvl="1" indent="-233363">
              <a:spcBef>
                <a:spcPts val="0"/>
              </a:spcBef>
              <a:spcAft>
                <a:spcPts val="1200"/>
              </a:spcAft>
              <a:buFont typeface="Arial" panose="020B0604020202020204" pitchFamily="34" charset="0"/>
              <a:buChar char="•"/>
            </a:pPr>
            <a:r>
              <a:rPr lang="en-US" sz="2000" dirty="0"/>
              <a:t>It does not matter how long ago the entity was formed.</a:t>
            </a:r>
          </a:p>
          <a:p>
            <a:pPr marL="233363" indent="-233363">
              <a:spcBef>
                <a:spcPts val="0"/>
              </a:spcBef>
              <a:spcAft>
                <a:spcPts val="1200"/>
              </a:spcAft>
              <a:buFont typeface="Arial" panose="020B0604020202020204" pitchFamily="34" charset="0"/>
              <a:buChar char="•"/>
            </a:pPr>
            <a:r>
              <a:rPr lang="en-US" dirty="0"/>
              <a:t>Generally, trusts are exempted from reporting.</a:t>
            </a:r>
          </a:p>
          <a:p>
            <a:pPr marL="233363" indent="-233363">
              <a:spcBef>
                <a:spcPts val="0"/>
              </a:spcBef>
              <a:spcAft>
                <a:spcPts val="1200"/>
              </a:spcAft>
              <a:buFont typeface="Arial" panose="020B0604020202020204" pitchFamily="34" charset="0"/>
              <a:buChar char="•"/>
            </a:pPr>
            <a:r>
              <a:rPr lang="en-US" dirty="0"/>
              <a:t>23 categories of exempt entities.</a:t>
            </a:r>
          </a:p>
        </p:txBody>
      </p:sp>
    </p:spTree>
    <p:extLst>
      <p:ext uri="{BB962C8B-B14F-4D97-AF65-F5344CB8AC3E}">
        <p14:creationId xmlns:p14="http://schemas.microsoft.com/office/powerpoint/2010/main" val="16475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lstStyle/>
          <a:p>
            <a:r>
              <a:rPr lang="en-US" dirty="0"/>
              <a:t>Major Exempted Entities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4316168"/>
          </a:xfrm>
        </p:spPr>
        <p:txBody>
          <a:bodyPr>
            <a:normAutofit fontScale="70000" lnSpcReduction="20000"/>
          </a:bodyPr>
          <a:lstStyle/>
          <a:p>
            <a:pPr marL="233363" indent="-233363">
              <a:lnSpc>
                <a:spcPct val="120000"/>
              </a:lnSpc>
              <a:spcBef>
                <a:spcPts val="0"/>
              </a:spcBef>
              <a:spcAft>
                <a:spcPts val="1200"/>
              </a:spcAft>
              <a:buFont typeface="Arial" panose="020B0604020202020204" pitchFamily="34" charset="0"/>
              <a:buChar char="•"/>
            </a:pPr>
            <a:r>
              <a:rPr lang="en-US" sz="2300" dirty="0"/>
              <a:t>Entities already subject to federal regulatory regimes (e.g. banks, credit unions, insurance companies, investment companies, regulated public utilities, etc.).</a:t>
            </a:r>
          </a:p>
          <a:p>
            <a:pPr marL="233363" indent="-233363">
              <a:spcBef>
                <a:spcPts val="0"/>
              </a:spcBef>
              <a:spcAft>
                <a:spcPts val="1200"/>
              </a:spcAft>
              <a:buFont typeface="Arial" panose="020B0604020202020204" pitchFamily="34" charset="0"/>
              <a:buChar char="•"/>
            </a:pPr>
            <a:r>
              <a:rPr lang="en-US" sz="2300" dirty="0"/>
              <a:t>Publicly-traded companies.</a:t>
            </a:r>
          </a:p>
          <a:p>
            <a:pPr marL="233363" indent="-233363">
              <a:spcBef>
                <a:spcPts val="0"/>
              </a:spcBef>
              <a:spcAft>
                <a:spcPts val="1200"/>
              </a:spcAft>
              <a:buFont typeface="Arial" panose="020B0604020202020204" pitchFamily="34" charset="0"/>
              <a:buChar char="•"/>
            </a:pPr>
            <a:r>
              <a:rPr lang="en-US" sz="2300" dirty="0"/>
              <a:t>Tax-exempt entities (501(c) org., 527(e)(1) political org., or 4947(a) charitable trust).</a:t>
            </a:r>
          </a:p>
          <a:p>
            <a:pPr marL="233363" indent="-233363">
              <a:spcBef>
                <a:spcPts val="0"/>
              </a:spcBef>
              <a:spcAft>
                <a:spcPts val="600"/>
              </a:spcAft>
              <a:buFont typeface="Arial" panose="020B0604020202020204" pitchFamily="34" charset="0"/>
              <a:buChar char="•"/>
            </a:pPr>
            <a:r>
              <a:rPr lang="en-US" sz="2300" dirty="0"/>
              <a:t>Large operating companies:</a:t>
            </a:r>
          </a:p>
          <a:p>
            <a:pPr marL="525971" lvl="1" indent="-233363">
              <a:spcBef>
                <a:spcPts val="0"/>
              </a:spcBef>
              <a:spcAft>
                <a:spcPts val="600"/>
              </a:spcAft>
              <a:buFont typeface="Arial" panose="020B0604020202020204" pitchFamily="34" charset="0"/>
              <a:buChar char="•"/>
            </a:pPr>
            <a:r>
              <a:rPr lang="en-US" sz="2300" dirty="0"/>
              <a:t> &gt; 20 full-time employees in the US;</a:t>
            </a:r>
          </a:p>
          <a:p>
            <a:pPr marL="525971" lvl="1" indent="-233363">
              <a:spcBef>
                <a:spcPts val="0"/>
              </a:spcBef>
              <a:spcAft>
                <a:spcPts val="600"/>
              </a:spcAft>
              <a:buFont typeface="Arial" panose="020B0604020202020204" pitchFamily="34" charset="0"/>
              <a:buChar char="•"/>
            </a:pPr>
            <a:r>
              <a:rPr lang="en-US" sz="2300" dirty="0"/>
              <a:t>In previous year, filed federal income tax &gt; $5 million in gross receipts or sales from US sources; and</a:t>
            </a:r>
          </a:p>
          <a:p>
            <a:pPr marL="525971" lvl="1" indent="-233363">
              <a:spcBef>
                <a:spcPts val="0"/>
              </a:spcBef>
              <a:spcAft>
                <a:spcPts val="1200"/>
              </a:spcAft>
              <a:buFont typeface="Arial" panose="020B0604020202020204" pitchFamily="34" charset="0"/>
              <a:buChar char="•"/>
            </a:pPr>
            <a:r>
              <a:rPr lang="en-US" sz="2300" dirty="0"/>
              <a:t>Operates physically at an office in the US.</a:t>
            </a:r>
          </a:p>
          <a:p>
            <a:pPr marL="233363" indent="-233363">
              <a:spcBef>
                <a:spcPts val="0"/>
              </a:spcBef>
              <a:spcAft>
                <a:spcPts val="600"/>
              </a:spcAft>
              <a:buFont typeface="Arial" panose="020B0604020202020204" pitchFamily="34" charset="0"/>
              <a:buChar char="•"/>
            </a:pPr>
            <a:r>
              <a:rPr lang="en-US" sz="2300" dirty="0"/>
              <a:t>Inactive entities that:</a:t>
            </a:r>
          </a:p>
          <a:p>
            <a:pPr marL="525971" lvl="1" indent="-233363">
              <a:spcBef>
                <a:spcPts val="0"/>
              </a:spcBef>
              <a:spcAft>
                <a:spcPts val="600"/>
              </a:spcAft>
              <a:buFont typeface="Arial" panose="020B0604020202020204" pitchFamily="34" charset="0"/>
              <a:buChar char="•"/>
            </a:pPr>
            <a:r>
              <a:rPr lang="en-US" sz="2300" dirty="0"/>
              <a:t>Were formed prior to January 1, 2020;</a:t>
            </a:r>
          </a:p>
          <a:p>
            <a:pPr marL="525971" lvl="1" indent="-233363">
              <a:spcBef>
                <a:spcPts val="0"/>
              </a:spcBef>
              <a:spcAft>
                <a:spcPts val="600"/>
              </a:spcAft>
              <a:buFont typeface="Arial" panose="020B0604020202020204" pitchFamily="34" charset="0"/>
              <a:buChar char="•"/>
            </a:pPr>
            <a:r>
              <a:rPr lang="en-US" sz="2300" dirty="0"/>
              <a:t>Have not engaged in any business activity;</a:t>
            </a:r>
          </a:p>
          <a:p>
            <a:pPr marL="525971" lvl="1" indent="-233363">
              <a:spcBef>
                <a:spcPts val="0"/>
              </a:spcBef>
              <a:spcAft>
                <a:spcPts val="600"/>
              </a:spcAft>
              <a:buFont typeface="Arial" panose="020B0604020202020204" pitchFamily="34" charset="0"/>
              <a:buChar char="•"/>
            </a:pPr>
            <a:r>
              <a:rPr lang="en-US" sz="2300" dirty="0"/>
              <a:t>Are not owned by a foreign person and have not had a change of control in the prior 12 months;</a:t>
            </a:r>
          </a:p>
          <a:p>
            <a:pPr marL="525971" lvl="1" indent="-233363">
              <a:spcBef>
                <a:spcPts val="0"/>
              </a:spcBef>
              <a:spcAft>
                <a:spcPts val="600"/>
              </a:spcAft>
              <a:buFont typeface="Arial" panose="020B0604020202020204" pitchFamily="34" charset="0"/>
              <a:buChar char="•"/>
            </a:pPr>
            <a:r>
              <a:rPr lang="en-US" sz="2300" dirty="0"/>
              <a:t>Have not sent or received funds in an amount greater than $1,000 in the prior 12 months; and</a:t>
            </a:r>
          </a:p>
          <a:p>
            <a:pPr marL="525971" lvl="1" indent="-233363">
              <a:spcBef>
                <a:spcPts val="0"/>
              </a:spcBef>
              <a:spcAft>
                <a:spcPts val="600"/>
              </a:spcAft>
              <a:buFont typeface="Arial" panose="020B0604020202020204" pitchFamily="34" charset="0"/>
              <a:buChar char="•"/>
            </a:pPr>
            <a:r>
              <a:rPr lang="en-US" sz="2300" dirty="0"/>
              <a:t>Hold no assets or interests in any other entity. </a:t>
            </a:r>
          </a:p>
          <a:p>
            <a:pPr marL="525971" lvl="1" indent="-233363">
              <a:spcBef>
                <a:spcPts val="0"/>
              </a:spcBef>
              <a:spcAft>
                <a:spcPts val="1200"/>
              </a:spcAft>
              <a:buFont typeface="Arial" panose="020B0604020202020204" pitchFamily="34" charset="0"/>
              <a:buChar char="•"/>
            </a:pPr>
            <a:endParaRPr lang="en-US" sz="2200" dirty="0"/>
          </a:p>
          <a:p>
            <a:pPr marL="525971" lvl="1"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00079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6BDF-C05F-4B3E-A9B8-44A826114668}"/>
              </a:ext>
            </a:extLst>
          </p:cNvPr>
          <p:cNvSpPr>
            <a:spLocks noGrp="1"/>
          </p:cNvSpPr>
          <p:nvPr>
            <p:ph type="title"/>
          </p:nvPr>
        </p:nvSpPr>
        <p:spPr/>
        <p:txBody>
          <a:bodyPr/>
          <a:lstStyle/>
          <a:p>
            <a:r>
              <a:rPr lang="en-US" dirty="0"/>
              <a:t>FinCEN List of Exempted 23 Entities</a:t>
            </a:r>
          </a:p>
        </p:txBody>
      </p:sp>
      <p:sp>
        <p:nvSpPr>
          <p:cNvPr id="3" name="Content Placeholder 2">
            <a:extLst>
              <a:ext uri="{FF2B5EF4-FFF2-40B4-BE49-F238E27FC236}">
                <a16:creationId xmlns:a16="http://schemas.microsoft.com/office/drawing/2014/main" id="{DC20AAC0-FC8B-44C5-AEA9-38837073E1F7}"/>
              </a:ext>
            </a:extLst>
          </p:cNvPr>
          <p:cNvSpPr>
            <a:spLocks noGrp="1"/>
          </p:cNvSpPr>
          <p:nvPr>
            <p:ph sz="half" idx="1"/>
          </p:nvPr>
        </p:nvSpPr>
        <p:spPr>
          <a:xfrm>
            <a:off x="621030" y="1981200"/>
            <a:ext cx="11010900" cy="4114799"/>
          </a:xfrm>
        </p:spPr>
        <p:txBody>
          <a:bodyPr numCol="3">
            <a:normAutofit lnSpcReduction="10000"/>
          </a:bodyPr>
          <a:lstStyle/>
          <a:p>
            <a:r>
              <a:rPr lang="en-US" dirty="0"/>
              <a:t>1. Securities reporting issuer</a:t>
            </a:r>
          </a:p>
          <a:p>
            <a:r>
              <a:rPr lang="en-US" dirty="0"/>
              <a:t>2. Governmental authority</a:t>
            </a:r>
          </a:p>
          <a:p>
            <a:r>
              <a:rPr lang="en-US" dirty="0"/>
              <a:t>3. Bank</a:t>
            </a:r>
          </a:p>
          <a:p>
            <a:r>
              <a:rPr lang="en-US" dirty="0"/>
              <a:t>4. Credit union</a:t>
            </a:r>
          </a:p>
          <a:p>
            <a:r>
              <a:rPr lang="en-US" dirty="0"/>
              <a:t>5. Depository institution holding company</a:t>
            </a:r>
          </a:p>
          <a:p>
            <a:r>
              <a:rPr lang="en-US" dirty="0"/>
              <a:t>6. Money services business</a:t>
            </a:r>
          </a:p>
          <a:p>
            <a:r>
              <a:rPr lang="en-US" dirty="0"/>
              <a:t>7. Broker or dealer in securities</a:t>
            </a:r>
          </a:p>
          <a:p>
            <a:r>
              <a:rPr lang="en-US" dirty="0"/>
              <a:t>8. Securities exchange or clearing agency</a:t>
            </a:r>
          </a:p>
          <a:p>
            <a:r>
              <a:rPr lang="en-US" dirty="0"/>
              <a:t>9. Other Exchange Act registered entity</a:t>
            </a:r>
          </a:p>
          <a:p>
            <a:r>
              <a:rPr lang="en-US" dirty="0"/>
              <a:t>10. Investment company or investment adviser</a:t>
            </a:r>
          </a:p>
          <a:p>
            <a:r>
              <a:rPr lang="en-US" dirty="0"/>
              <a:t>11. Venture capital fund adviser</a:t>
            </a:r>
          </a:p>
          <a:p>
            <a:r>
              <a:rPr lang="en-US" dirty="0"/>
              <a:t>12. Insurance company</a:t>
            </a:r>
          </a:p>
          <a:p>
            <a:r>
              <a:rPr lang="en-US" dirty="0"/>
              <a:t>13. State-licensed insurance producer</a:t>
            </a:r>
          </a:p>
          <a:p>
            <a:r>
              <a:rPr lang="en-US" dirty="0"/>
              <a:t>14. Commodity Exchange Act registered entity</a:t>
            </a:r>
          </a:p>
          <a:p>
            <a:r>
              <a:rPr lang="en-US" dirty="0"/>
              <a:t>15. Accounting firm</a:t>
            </a:r>
          </a:p>
          <a:p>
            <a:r>
              <a:rPr lang="en-US" dirty="0"/>
              <a:t>16. Public utility</a:t>
            </a:r>
          </a:p>
          <a:p>
            <a:r>
              <a:rPr lang="en-US" dirty="0"/>
              <a:t>17. Financial market utility</a:t>
            </a:r>
          </a:p>
          <a:p>
            <a:r>
              <a:rPr lang="en-US" dirty="0"/>
              <a:t>18. Pooled investment vehicle</a:t>
            </a:r>
          </a:p>
          <a:p>
            <a:r>
              <a:rPr lang="en-US" dirty="0"/>
              <a:t>19. Tax-exempt entity</a:t>
            </a:r>
          </a:p>
          <a:p>
            <a:r>
              <a:rPr lang="en-US" dirty="0"/>
              <a:t>20. Entity assisting a tax-exempt entity</a:t>
            </a:r>
          </a:p>
          <a:p>
            <a:r>
              <a:rPr lang="en-US" dirty="0"/>
              <a:t>21. Large operating company</a:t>
            </a:r>
          </a:p>
          <a:p>
            <a:r>
              <a:rPr lang="en-US" dirty="0"/>
              <a:t>22. Subsidiary of certain exempt entities</a:t>
            </a:r>
          </a:p>
          <a:p>
            <a:r>
              <a:rPr lang="en-US" dirty="0"/>
              <a:t>23. Inactive entity</a:t>
            </a:r>
          </a:p>
        </p:txBody>
      </p:sp>
    </p:spTree>
    <p:extLst>
      <p:ext uri="{BB962C8B-B14F-4D97-AF65-F5344CB8AC3E}">
        <p14:creationId xmlns:p14="http://schemas.microsoft.com/office/powerpoint/2010/main" val="43321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normAutofit/>
          </a:bodyPr>
          <a:lstStyle/>
          <a:p>
            <a:r>
              <a:rPr lang="en-US" dirty="0"/>
              <a:t>Who are Beneficial Owners</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4"/>
            <a:ext cx="10267406" cy="3640665"/>
          </a:xfrm>
        </p:spPr>
        <p:txBody>
          <a:bodyPr>
            <a:noAutofit/>
          </a:bodyPr>
          <a:lstStyle/>
          <a:p>
            <a:pPr marL="233363" indent="-233363">
              <a:spcBef>
                <a:spcPts val="0"/>
              </a:spcBef>
              <a:spcAft>
                <a:spcPts val="1200"/>
              </a:spcAft>
              <a:buFont typeface="Arial" panose="020B0604020202020204" pitchFamily="34" charset="0"/>
              <a:buChar char="•"/>
            </a:pPr>
            <a:r>
              <a:rPr lang="en-US" dirty="0"/>
              <a:t>“Beneficial Owner” – Reporting Companies must file information for any individual who:</a:t>
            </a:r>
          </a:p>
          <a:p>
            <a:pPr marL="525971" lvl="1" indent="-233363">
              <a:spcBef>
                <a:spcPts val="0"/>
              </a:spcBef>
              <a:spcAft>
                <a:spcPts val="1200"/>
              </a:spcAft>
              <a:buFont typeface="Arial" panose="020B0604020202020204" pitchFamily="34" charset="0"/>
              <a:buChar char="•"/>
            </a:pPr>
            <a:r>
              <a:rPr lang="en-US" sz="2000" dirty="0"/>
              <a:t>Owns/controls ≥ 25% ownership interests; or</a:t>
            </a:r>
          </a:p>
          <a:p>
            <a:pPr marL="525971" lvl="1" indent="-233363">
              <a:spcBef>
                <a:spcPts val="0"/>
              </a:spcBef>
              <a:spcAft>
                <a:spcPts val="1200"/>
              </a:spcAft>
              <a:buFont typeface="Arial" panose="020B0604020202020204" pitchFamily="34" charset="0"/>
              <a:buChar char="•"/>
            </a:pPr>
            <a:r>
              <a:rPr lang="en-US" sz="2000" dirty="0"/>
              <a:t>Exercises “substantial control” over the reporting company.</a:t>
            </a:r>
          </a:p>
          <a:p>
            <a:pPr marL="525971" lvl="1" indent="-233363">
              <a:spcBef>
                <a:spcPts val="0"/>
              </a:spcBef>
              <a:spcAft>
                <a:spcPts val="1200"/>
              </a:spcAft>
              <a:buFont typeface="Arial" panose="020B0604020202020204" pitchFamily="34" charset="0"/>
              <a:buChar char="•"/>
            </a:pPr>
            <a:endParaRPr lang="en-US" sz="2000" dirty="0"/>
          </a:p>
          <a:p>
            <a:pPr marL="292608" lvl="1" indent="0">
              <a:spcBef>
                <a:spcPts val="0"/>
              </a:spcBef>
              <a:spcAft>
                <a:spcPts val="1200"/>
              </a:spcAft>
              <a:buNone/>
            </a:pPr>
            <a:r>
              <a:rPr lang="en-US" sz="2000" dirty="0"/>
              <a:t>For purposes of LLCs and other entities issuing capital or profit interests (including entities treated as partnerships for federal income tax purposes), ownership interests are based on the individual's </a:t>
            </a:r>
            <a:r>
              <a:rPr lang="en-US" sz="2000" u="sng" dirty="0"/>
              <a:t>capital and profit interests </a:t>
            </a:r>
            <a:r>
              <a:rPr lang="en-US" sz="2000" dirty="0"/>
              <a:t>in the entity…a right to receive 25% of distributions will trigger BOI, even if ownership is less.</a:t>
            </a:r>
          </a:p>
          <a:p>
            <a:pPr marL="708851" lvl="2" indent="-233363">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38913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normAutofit/>
          </a:bodyPr>
          <a:lstStyle/>
          <a:p>
            <a:r>
              <a:rPr lang="en-US" dirty="0"/>
              <a:t>Ownership Interest</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4"/>
            <a:ext cx="10211422" cy="4013889"/>
          </a:xfrm>
        </p:spPr>
        <p:txBody>
          <a:bodyPr>
            <a:noAutofit/>
          </a:bodyPr>
          <a:lstStyle/>
          <a:p>
            <a:pPr marL="233363" indent="-233363">
              <a:spcBef>
                <a:spcPts val="0"/>
              </a:spcBef>
              <a:spcAft>
                <a:spcPts val="1200"/>
              </a:spcAft>
              <a:buFont typeface="Arial" panose="020B0604020202020204" pitchFamily="34" charset="0"/>
              <a:buChar char="•"/>
            </a:pPr>
            <a:r>
              <a:rPr lang="en-US" dirty="0"/>
              <a:t>Very broad:</a:t>
            </a:r>
          </a:p>
          <a:p>
            <a:pPr marL="233363" indent="-233363">
              <a:spcBef>
                <a:spcPts val="0"/>
              </a:spcBef>
              <a:spcAft>
                <a:spcPts val="1200"/>
              </a:spcAft>
              <a:buFont typeface="Arial" panose="020B0604020202020204" pitchFamily="34" charset="0"/>
              <a:buChar char="•"/>
            </a:pPr>
            <a:r>
              <a:rPr lang="en-US" dirty="0"/>
              <a:t>• Stock</a:t>
            </a:r>
          </a:p>
          <a:p>
            <a:pPr marL="233363" indent="-233363">
              <a:spcBef>
                <a:spcPts val="0"/>
              </a:spcBef>
              <a:spcAft>
                <a:spcPts val="1200"/>
              </a:spcAft>
              <a:buFont typeface="Arial" panose="020B0604020202020204" pitchFamily="34" charset="0"/>
              <a:buChar char="•"/>
            </a:pPr>
            <a:r>
              <a:rPr lang="en-US" dirty="0"/>
              <a:t>• Capital or profits interest (“units”) in an LLC or partnership</a:t>
            </a:r>
          </a:p>
          <a:p>
            <a:pPr marL="233363" indent="-233363">
              <a:spcBef>
                <a:spcPts val="0"/>
              </a:spcBef>
              <a:spcAft>
                <a:spcPts val="1200"/>
              </a:spcAft>
              <a:buFont typeface="Arial" panose="020B0604020202020204" pitchFamily="34" charset="0"/>
              <a:buChar char="•"/>
            </a:pPr>
            <a:r>
              <a:rPr lang="en-US" dirty="0"/>
              <a:t>• Any convertible instrument (i.e, convertible debt, SAFEs)</a:t>
            </a:r>
          </a:p>
          <a:p>
            <a:pPr marL="525971" lvl="1" indent="-233363">
              <a:spcBef>
                <a:spcPts val="0"/>
              </a:spcBef>
              <a:spcAft>
                <a:spcPts val="1200"/>
              </a:spcAft>
              <a:buFont typeface="Arial" panose="020B0604020202020204" pitchFamily="34" charset="0"/>
              <a:buChar char="•"/>
            </a:pPr>
            <a:r>
              <a:rPr lang="en-US" dirty="0"/>
              <a:t>No exceptions for future/contingent conversion rights</a:t>
            </a:r>
          </a:p>
          <a:p>
            <a:pPr marL="233363" indent="-233363">
              <a:spcBef>
                <a:spcPts val="0"/>
              </a:spcBef>
              <a:spcAft>
                <a:spcPts val="1200"/>
              </a:spcAft>
              <a:buFont typeface="Arial" panose="020B0604020202020204" pitchFamily="34" charset="0"/>
              <a:buChar char="•"/>
            </a:pPr>
            <a:r>
              <a:rPr lang="en-US" dirty="0"/>
              <a:t>• Any puts, calls, options, warrants</a:t>
            </a:r>
          </a:p>
          <a:p>
            <a:pPr marL="233363" indent="-233363">
              <a:spcBef>
                <a:spcPts val="0"/>
              </a:spcBef>
              <a:spcAft>
                <a:spcPts val="1200"/>
              </a:spcAft>
              <a:buFont typeface="Arial" panose="020B0604020202020204" pitchFamily="34" charset="0"/>
              <a:buChar char="•"/>
            </a:pPr>
            <a:r>
              <a:rPr lang="en-US" dirty="0"/>
              <a:t>• Anything else used to establish ownership</a:t>
            </a:r>
          </a:p>
        </p:txBody>
      </p:sp>
    </p:spTree>
    <p:extLst>
      <p:ext uri="{BB962C8B-B14F-4D97-AF65-F5344CB8AC3E}">
        <p14:creationId xmlns:p14="http://schemas.microsoft.com/office/powerpoint/2010/main" val="275808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8E2-137F-45D0-89BE-514AF847B077}"/>
              </a:ext>
            </a:extLst>
          </p:cNvPr>
          <p:cNvSpPr>
            <a:spLocks noGrp="1"/>
          </p:cNvSpPr>
          <p:nvPr>
            <p:ph type="title"/>
          </p:nvPr>
        </p:nvSpPr>
        <p:spPr>
          <a:xfrm>
            <a:off x="1097280" y="774441"/>
            <a:ext cx="10058400" cy="813629"/>
          </a:xfrm>
        </p:spPr>
        <p:txBody>
          <a:bodyPr>
            <a:normAutofit/>
          </a:bodyPr>
          <a:lstStyle/>
          <a:p>
            <a:r>
              <a:rPr lang="en-US" dirty="0"/>
              <a:t>Substantial Control</a:t>
            </a:r>
          </a:p>
        </p:txBody>
      </p:sp>
      <p:sp>
        <p:nvSpPr>
          <p:cNvPr id="5" name="Content Placeholder 4">
            <a:extLst>
              <a:ext uri="{FF2B5EF4-FFF2-40B4-BE49-F238E27FC236}">
                <a16:creationId xmlns:a16="http://schemas.microsoft.com/office/drawing/2014/main" id="{F9F92AE8-5103-4101-A970-D9B64B8D6F78}"/>
              </a:ext>
            </a:extLst>
          </p:cNvPr>
          <p:cNvSpPr>
            <a:spLocks noGrp="1"/>
          </p:cNvSpPr>
          <p:nvPr>
            <p:ph sz="half" idx="1"/>
          </p:nvPr>
        </p:nvSpPr>
        <p:spPr>
          <a:xfrm>
            <a:off x="1097280" y="1845735"/>
            <a:ext cx="10058400" cy="3917756"/>
          </a:xfrm>
        </p:spPr>
        <p:txBody>
          <a:bodyPr>
            <a:noAutofit/>
          </a:bodyPr>
          <a:lstStyle/>
          <a:p>
            <a:pPr marL="233363" indent="-233363">
              <a:spcBef>
                <a:spcPts val="0"/>
              </a:spcBef>
              <a:spcAft>
                <a:spcPts val="1200"/>
              </a:spcAft>
              <a:buFont typeface="Arial" panose="020B0604020202020204" pitchFamily="34" charset="0"/>
              <a:buChar char="•"/>
            </a:pPr>
            <a:r>
              <a:rPr lang="en-US" dirty="0"/>
              <a:t>Those with “Substantial Control” include</a:t>
            </a:r>
          </a:p>
          <a:p>
            <a:pPr marL="635508" lvl="1" indent="-342900">
              <a:spcBef>
                <a:spcPts val="0"/>
              </a:spcBef>
              <a:spcAft>
                <a:spcPts val="1200"/>
              </a:spcAft>
              <a:buFont typeface="Wingdings" panose="05000000000000000000" pitchFamily="2" charset="2"/>
              <a:buChar char="Ø"/>
            </a:pPr>
            <a:r>
              <a:rPr lang="en-US" sz="2000" dirty="0"/>
              <a:t>senior officers;</a:t>
            </a:r>
          </a:p>
          <a:p>
            <a:pPr marL="635508" lvl="1" indent="-342900">
              <a:spcBef>
                <a:spcPts val="0"/>
              </a:spcBef>
              <a:spcAft>
                <a:spcPts val="1200"/>
              </a:spcAft>
              <a:buFont typeface="Wingdings" panose="05000000000000000000" pitchFamily="2" charset="2"/>
              <a:buChar char="Ø"/>
            </a:pPr>
            <a:r>
              <a:rPr lang="en-US" sz="2000" dirty="0"/>
              <a:t>those with authority to appoint or remove certain officers or a majority of directors </a:t>
            </a:r>
          </a:p>
          <a:p>
            <a:pPr marL="635508" lvl="1" indent="-342900">
              <a:spcBef>
                <a:spcPts val="0"/>
              </a:spcBef>
              <a:spcAft>
                <a:spcPts val="1200"/>
              </a:spcAft>
              <a:buFont typeface="Wingdings" panose="05000000000000000000" pitchFamily="2" charset="2"/>
              <a:buChar char="Ø"/>
            </a:pPr>
            <a:r>
              <a:rPr lang="en-US" sz="2000" dirty="0"/>
              <a:t>“Important decision-makers”; </a:t>
            </a:r>
          </a:p>
          <a:p>
            <a:pPr marL="635508" lvl="1" indent="-342900">
              <a:spcBef>
                <a:spcPts val="0"/>
              </a:spcBef>
              <a:spcAft>
                <a:spcPts val="1200"/>
              </a:spcAft>
              <a:buFont typeface="Wingdings" panose="05000000000000000000" pitchFamily="2" charset="2"/>
              <a:buChar char="Ø"/>
            </a:pPr>
            <a:r>
              <a:rPr lang="en-US" sz="2000" dirty="0"/>
              <a:t>Those with any other form of substantial control over the reporting company</a:t>
            </a:r>
          </a:p>
          <a:p>
            <a:pPr marL="525971" lvl="1" indent="-233363">
              <a:spcBef>
                <a:spcPts val="0"/>
              </a:spcBef>
              <a:spcAft>
                <a:spcPts val="1200"/>
              </a:spcAft>
              <a:buFont typeface="Arial" panose="020B0604020202020204" pitchFamily="34" charset="0"/>
              <a:buChar char="•"/>
            </a:pPr>
            <a:r>
              <a:rPr lang="en-US" sz="2000" dirty="0"/>
              <a:t>Intends to capture anyone who is able to make important decisions on behalf of the entity.</a:t>
            </a:r>
          </a:p>
          <a:p>
            <a:pPr marL="708851" lvl="2" indent="-233363">
              <a:spcBef>
                <a:spcPts val="0"/>
              </a:spcBef>
              <a:spcAft>
                <a:spcPts val="1200"/>
              </a:spcAft>
              <a:buFont typeface="Arial" panose="020B0604020202020204" pitchFamily="34" charset="0"/>
              <a:buChar char="•"/>
            </a:pPr>
            <a:r>
              <a:rPr lang="en-US" sz="2000" dirty="0"/>
              <a:t>This </a:t>
            </a:r>
            <a:r>
              <a:rPr lang="en-US" sz="2000" u="sng" dirty="0"/>
              <a:t>excludes</a:t>
            </a:r>
            <a:r>
              <a:rPr lang="en-US" sz="2000" dirty="0"/>
              <a:t> employees whose economic benefits are derived solely from employment, but it does not exclude “senior officers”</a:t>
            </a:r>
          </a:p>
        </p:txBody>
      </p:sp>
    </p:spTree>
    <p:extLst>
      <p:ext uri="{BB962C8B-B14F-4D97-AF65-F5344CB8AC3E}">
        <p14:creationId xmlns:p14="http://schemas.microsoft.com/office/powerpoint/2010/main" val="524320077"/>
      </p:ext>
    </p:extLst>
  </p:cSld>
  <p:clrMapOvr>
    <a:masterClrMapping/>
  </p:clrMapOvr>
</p:sld>
</file>

<file path=ppt/theme/theme1.xml><?xml version="1.0" encoding="utf-8"?>
<a:theme xmlns:a="http://schemas.openxmlformats.org/drawingml/2006/main" name="Retrospect">
  <a:themeElements>
    <a:clrScheme name="Berliner Cohen LLP">
      <a:dk1>
        <a:sysClr val="windowText" lastClr="000000"/>
      </a:dk1>
      <a:lt1>
        <a:srgbClr val="FFFFFF"/>
      </a:lt1>
      <a:dk2>
        <a:srgbClr val="7F7F7F"/>
      </a:dk2>
      <a:lt2>
        <a:srgbClr val="FFFFFF"/>
      </a:lt2>
      <a:accent1>
        <a:srgbClr val="BFBFBF"/>
      </a:accent1>
      <a:accent2>
        <a:srgbClr val="002060"/>
      </a:accent2>
      <a:accent3>
        <a:srgbClr val="003296"/>
      </a:accent3>
      <a:accent4>
        <a:srgbClr val="BFBFBF"/>
      </a:accent4>
      <a:accent5>
        <a:srgbClr val="002060"/>
      </a:accent5>
      <a:accent6>
        <a:srgbClr val="002060"/>
      </a:accent6>
      <a:hlink>
        <a:srgbClr val="0070C0"/>
      </a:hlink>
      <a:folHlink>
        <a:srgbClr val="FCAE3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1531</TotalTime>
  <Words>5294</Words>
  <Application>Microsoft Office PowerPoint</Application>
  <PresentationFormat>Widescreen</PresentationFormat>
  <Paragraphs>355</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Wingdings</vt:lpstr>
      <vt:lpstr>Wingdings 3</vt:lpstr>
      <vt:lpstr>Retrospect</vt:lpstr>
      <vt:lpstr>Corporate Transparency Act Coffee Talk Overview of the CTA Requirements, Exemptions, Impact, and Best Practices </vt:lpstr>
      <vt:lpstr>Overview</vt:lpstr>
      <vt:lpstr>Is the CTA Constitutional? </vt:lpstr>
      <vt:lpstr>Who is Required to Report</vt:lpstr>
      <vt:lpstr>Major Exempted Entities</vt:lpstr>
      <vt:lpstr>FinCEN List of Exempted 23 Entities</vt:lpstr>
      <vt:lpstr>Who are Beneficial Owners</vt:lpstr>
      <vt:lpstr>Ownership Interest</vt:lpstr>
      <vt:lpstr>Substantial Control</vt:lpstr>
      <vt:lpstr>PowerPoint Presentation</vt:lpstr>
      <vt:lpstr>PowerPoint Presentation</vt:lpstr>
      <vt:lpstr>PowerPoint Presentation</vt:lpstr>
      <vt:lpstr>PowerPoint Presentation</vt:lpstr>
      <vt:lpstr>Who are Company Applicants</vt:lpstr>
      <vt:lpstr>Reporting Requirements</vt:lpstr>
      <vt:lpstr>Phase-in of Reporting Requirements</vt:lpstr>
      <vt:lpstr>FinCEN Identifiers</vt:lpstr>
      <vt:lpstr>Use of BOI information</vt:lpstr>
      <vt:lpstr>Penalties for Failure to Report</vt:lpstr>
      <vt:lpstr>CTA Filing Best Practices</vt:lpstr>
      <vt:lpstr>Lessons in BOI Reporting</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Danae</dc:creator>
  <cp:lastModifiedBy>Boone, Timothy</cp:lastModifiedBy>
  <cp:revision>44</cp:revision>
  <cp:lastPrinted>2023-12-11T16:16:16Z</cp:lastPrinted>
  <dcterms:created xsi:type="dcterms:W3CDTF">2022-01-13T18:20:08Z</dcterms:created>
  <dcterms:modified xsi:type="dcterms:W3CDTF">2024-10-22T23:16:18Z</dcterms:modified>
</cp:coreProperties>
</file>